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9" roundtripDataSignature="AMtx7mhamafnft50ELK+TBFEhmnmJkCQ7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3" d="100"/>
          <a:sy n="153" d="100"/>
        </p:scale>
        <p:origin x="2034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sldNum" idx="12"/>
          </p:nvPr>
        </p:nvSpPr>
        <p:spPr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0:notes"/>
          <p:cNvSpPr txBox="1">
            <a:spLocks noGrp="1"/>
          </p:cNvSpPr>
          <p:nvPr>
            <p:ph type="sldNum" idx="12"/>
          </p:nvPr>
        </p:nvSpPr>
        <p:spPr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  <p:sp>
        <p:nvSpPr>
          <p:cNvPr id="146" name="Google Shape;14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47" name="Google Shape;147;p10:notes"/>
          <p:cNvSpPr txBox="1">
            <a:spLocks noGrp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00" tIns="45275" rIns="92200" bIns="45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1:notes"/>
          <p:cNvSpPr txBox="1">
            <a:spLocks noGrp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prstGeom prst="rect">
            <a:avLst/>
          </a:prstGeom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2:notes"/>
          <p:cNvSpPr txBox="1">
            <a:spLocks noGrp="1"/>
          </p:cNvSpPr>
          <p:nvPr>
            <p:ph type="sldNum" idx="12"/>
          </p:nvPr>
        </p:nvSpPr>
        <p:spPr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  <p:sp>
        <p:nvSpPr>
          <p:cNvPr id="159" name="Google Shape;15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0" name="Google Shape;160;p12:notes"/>
          <p:cNvSpPr txBox="1">
            <a:spLocks noGrp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3:notes"/>
          <p:cNvSpPr txBox="1">
            <a:spLocks noGrp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prstGeom prst="rect">
            <a:avLst/>
          </a:prstGeom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prstGeom prst="rect">
            <a:avLst/>
          </a:prstGeom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>
            <a:spLocks noGrp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prstGeom prst="rect">
            <a:avLst/>
          </a:prstGeom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:notes"/>
          <p:cNvSpPr txBox="1">
            <a:spLocks noGrp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prstGeom prst="rect">
            <a:avLst/>
          </a:prstGeom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5:notes"/>
          <p:cNvSpPr txBox="1">
            <a:spLocks noGrp="1"/>
          </p:cNvSpPr>
          <p:nvPr>
            <p:ph type="sldNum" idx="12"/>
          </p:nvPr>
        </p:nvSpPr>
        <p:spPr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111" name="Google Shape;11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2" name="Google Shape;112;p5:notes"/>
          <p:cNvSpPr txBox="1">
            <a:spLocks noGrp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:notes"/>
          <p:cNvSpPr txBox="1">
            <a:spLocks noGrp="1"/>
          </p:cNvSpPr>
          <p:nvPr>
            <p:ph type="sldNum" idx="12"/>
          </p:nvPr>
        </p:nvSpPr>
        <p:spPr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118" name="Google Shape;11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9" name="Google Shape;119;p6:notes"/>
          <p:cNvSpPr txBox="1">
            <a:spLocks noGrp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7:notes"/>
          <p:cNvSpPr txBox="1">
            <a:spLocks noGrp="1"/>
          </p:cNvSpPr>
          <p:nvPr>
            <p:ph type="sldNum" idx="12"/>
          </p:nvPr>
        </p:nvSpPr>
        <p:spPr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125" name="Google Shape;12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26" name="Google Shape;126;p7:notes"/>
          <p:cNvSpPr txBox="1">
            <a:spLocks noGrp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00" tIns="45275" rIns="92200" bIns="45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8:notes"/>
          <p:cNvSpPr txBox="1">
            <a:spLocks noGrp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prstGeom prst="rect">
            <a:avLst/>
          </a:prstGeom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9:notes"/>
          <p:cNvSpPr txBox="1">
            <a:spLocks noGrp="1"/>
          </p:cNvSpPr>
          <p:nvPr>
            <p:ph type="sldNum" idx="12"/>
          </p:nvPr>
        </p:nvSpPr>
        <p:spPr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  <p:sp>
        <p:nvSpPr>
          <p:cNvPr id="139" name="Google Shape;13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40" name="Google Shape;140;p9:notes"/>
          <p:cNvSpPr txBox="1">
            <a:spLocks noGrp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00" tIns="45275" rIns="92200" bIns="45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5"/>
          <p:cNvSpPr txBox="1">
            <a:spLocks noGrp="1"/>
          </p:cNvSpPr>
          <p:nvPr>
            <p:ph type="ctrTitle"/>
          </p:nvPr>
        </p:nvSpPr>
        <p:spPr>
          <a:xfrm>
            <a:off x="152400" y="2895600"/>
            <a:ext cx="8839200" cy="1303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5"/>
          <p:cNvSpPr txBox="1">
            <a:spLocks noGrp="1"/>
          </p:cNvSpPr>
          <p:nvPr>
            <p:ph type="subTitle" idx="1"/>
          </p:nvPr>
        </p:nvSpPr>
        <p:spPr>
          <a:xfrm>
            <a:off x="152400" y="4191000"/>
            <a:ext cx="8839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SzPts val="2400"/>
              <a:buFont typeface="Noto Sans Symbols"/>
              <a:buNone/>
              <a:defRPr b="1"/>
            </a:lvl1pPr>
            <a:lvl2pPr lvl="1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9pPr>
          </a:lstStyle>
          <a:p>
            <a:endParaRPr/>
          </a:p>
        </p:txBody>
      </p:sp>
      <p:sp>
        <p:nvSpPr>
          <p:cNvPr id="18" name="Google Shape;18;p1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4"/>
          <p:cNvSpPr txBox="1">
            <a:spLocks noGrp="1"/>
          </p:cNvSpPr>
          <p:nvPr>
            <p:ph type="title"/>
          </p:nvPr>
        </p:nvSpPr>
        <p:spPr>
          <a:xfrm>
            <a:off x="228600" y="152400"/>
            <a:ext cx="8686800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4"/>
          <p:cNvSpPr txBox="1">
            <a:spLocks noGrp="1"/>
          </p:cNvSpPr>
          <p:nvPr>
            <p:ph type="body" idx="1"/>
          </p:nvPr>
        </p:nvSpPr>
        <p:spPr>
          <a:xfrm rot="5400000">
            <a:off x="2057400" y="-152400"/>
            <a:ext cx="5029200" cy="868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1432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1pPr>
            <a:lvl2pPr marL="914400" lvl="1" indent="-31432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3pPr>
            <a:lvl4pPr marL="1828800" lvl="3" indent="-31432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4pPr>
            <a:lvl5pPr marL="2286000" lvl="4" indent="-31432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5pPr>
            <a:lvl6pPr marL="2743200" lvl="5" indent="-31432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6pPr>
            <a:lvl7pPr marL="3200400" lvl="6" indent="-31432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7pPr>
            <a:lvl8pPr marL="3657600" lvl="7" indent="-31432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8pPr>
            <a:lvl9pPr marL="4114800" lvl="8" indent="-31432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9pPr>
          </a:lstStyle>
          <a:p>
            <a:endParaRPr/>
          </a:p>
        </p:txBody>
      </p:sp>
      <p:sp>
        <p:nvSpPr>
          <p:cNvPr id="75" name="Google Shape;75;p2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5"/>
          <p:cNvSpPr txBox="1">
            <a:spLocks noGrp="1"/>
          </p:cNvSpPr>
          <p:nvPr>
            <p:ph type="title"/>
          </p:nvPr>
        </p:nvSpPr>
        <p:spPr>
          <a:xfrm rot="5400000">
            <a:off x="4552950" y="2343150"/>
            <a:ext cx="6553200" cy="217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5"/>
          <p:cNvSpPr txBox="1">
            <a:spLocks noGrp="1"/>
          </p:cNvSpPr>
          <p:nvPr>
            <p:ph type="body" idx="1"/>
          </p:nvPr>
        </p:nvSpPr>
        <p:spPr>
          <a:xfrm rot="5400000">
            <a:off x="133350" y="247650"/>
            <a:ext cx="6553200" cy="63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1432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1pPr>
            <a:lvl2pPr marL="914400" lvl="1" indent="-31432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3pPr>
            <a:lvl4pPr marL="1828800" lvl="3" indent="-31432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4pPr>
            <a:lvl5pPr marL="2286000" lvl="4" indent="-31432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5pPr>
            <a:lvl6pPr marL="2743200" lvl="5" indent="-31432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6pPr>
            <a:lvl7pPr marL="3200400" lvl="6" indent="-31432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7pPr>
            <a:lvl8pPr marL="3657600" lvl="7" indent="-31432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8pPr>
            <a:lvl9pPr marL="4114800" lvl="8" indent="-31432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9pPr>
          </a:lstStyle>
          <a:p>
            <a:endParaRPr/>
          </a:p>
        </p:txBody>
      </p:sp>
      <p:sp>
        <p:nvSpPr>
          <p:cNvPr id="81" name="Google Shape;81;p2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6"/>
          <p:cNvSpPr txBox="1">
            <a:spLocks noGrp="1"/>
          </p:cNvSpPr>
          <p:nvPr>
            <p:ph type="title"/>
          </p:nvPr>
        </p:nvSpPr>
        <p:spPr>
          <a:xfrm>
            <a:off x="228600" y="152400"/>
            <a:ext cx="8686800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6"/>
          <p:cNvSpPr txBox="1">
            <a:spLocks noGrp="1"/>
          </p:cNvSpPr>
          <p:nvPr>
            <p:ph type="body" idx="1"/>
          </p:nvPr>
        </p:nvSpPr>
        <p:spPr>
          <a:xfrm>
            <a:off x="228600" y="1676400"/>
            <a:ext cx="86868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1432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1pPr>
            <a:lvl2pPr marL="914400" lvl="1" indent="-31432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3pPr>
            <a:lvl4pPr marL="1828800" lvl="3" indent="-31432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4pPr>
            <a:lvl5pPr marL="2286000" lvl="4" indent="-31432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5pPr>
            <a:lvl6pPr marL="2743200" lvl="5" indent="-31432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6pPr>
            <a:lvl7pPr marL="3200400" lvl="6" indent="-31432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7pPr>
            <a:lvl8pPr marL="3657600" lvl="7" indent="-31432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8pPr>
            <a:lvl9pPr marL="4114800" lvl="8" indent="-31432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1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7"/>
          <p:cNvSpPr txBox="1">
            <a:spLocks noGrp="1"/>
          </p:cNvSpPr>
          <p:nvPr>
            <p:ph type="title"/>
          </p:nvPr>
        </p:nvSpPr>
        <p:spPr>
          <a:xfrm>
            <a:off x="228600" y="152400"/>
            <a:ext cx="8686800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7"/>
          <p:cNvSpPr txBox="1">
            <a:spLocks noGrp="1"/>
          </p:cNvSpPr>
          <p:nvPr>
            <p:ph type="body" idx="1"/>
          </p:nvPr>
        </p:nvSpPr>
        <p:spPr>
          <a:xfrm>
            <a:off x="228600" y="1676400"/>
            <a:ext cx="42672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61950" algn="l">
              <a:spcBef>
                <a:spcPts val="560"/>
              </a:spcBef>
              <a:spcAft>
                <a:spcPts val="0"/>
              </a:spcAft>
              <a:buSzPts val="2100"/>
              <a:buChar char="■"/>
              <a:defRPr sz="2800"/>
            </a:lvl1pPr>
            <a:lvl2pPr marL="914400" lvl="1" indent="-342900" algn="l">
              <a:spcBef>
                <a:spcPts val="480"/>
              </a:spcBef>
              <a:spcAft>
                <a:spcPts val="0"/>
              </a:spcAft>
              <a:buSzPts val="1800"/>
              <a:buChar char="■"/>
              <a:defRPr sz="2400"/>
            </a:lvl2pPr>
            <a:lvl3pPr marL="1371600" lvl="2" indent="-323850" algn="l">
              <a:spcBef>
                <a:spcPts val="400"/>
              </a:spcBef>
              <a:spcAft>
                <a:spcPts val="0"/>
              </a:spcAft>
              <a:buSzPts val="1500"/>
              <a:buChar char="■"/>
              <a:defRPr sz="2000"/>
            </a:lvl3pPr>
            <a:lvl4pPr marL="1828800" lvl="3" indent="-31432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 sz="1800"/>
            </a:lvl4pPr>
            <a:lvl5pPr marL="2286000" lvl="4" indent="-31432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 sz="1800"/>
            </a:lvl5pPr>
            <a:lvl6pPr marL="2743200" lvl="5" indent="-31432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 sz="1800"/>
            </a:lvl6pPr>
            <a:lvl7pPr marL="3200400" lvl="6" indent="-31432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 sz="1800"/>
            </a:lvl7pPr>
            <a:lvl8pPr marL="3657600" lvl="7" indent="-31432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 sz="1800"/>
            </a:lvl8pPr>
            <a:lvl9pPr marL="4114800" lvl="8" indent="-31432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 sz="1800"/>
            </a:lvl9pPr>
          </a:lstStyle>
          <a:p>
            <a:endParaRPr/>
          </a:p>
        </p:txBody>
      </p:sp>
      <p:sp>
        <p:nvSpPr>
          <p:cNvPr id="30" name="Google Shape;30;p17"/>
          <p:cNvSpPr txBox="1">
            <a:spLocks noGrp="1"/>
          </p:cNvSpPr>
          <p:nvPr>
            <p:ph type="body" idx="2"/>
          </p:nvPr>
        </p:nvSpPr>
        <p:spPr>
          <a:xfrm>
            <a:off x="4648200" y="1676400"/>
            <a:ext cx="42672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61950" algn="l">
              <a:spcBef>
                <a:spcPts val="560"/>
              </a:spcBef>
              <a:spcAft>
                <a:spcPts val="0"/>
              </a:spcAft>
              <a:buSzPts val="2100"/>
              <a:buChar char="■"/>
              <a:defRPr sz="2800"/>
            </a:lvl1pPr>
            <a:lvl2pPr marL="914400" lvl="1" indent="-342900" algn="l">
              <a:spcBef>
                <a:spcPts val="480"/>
              </a:spcBef>
              <a:spcAft>
                <a:spcPts val="0"/>
              </a:spcAft>
              <a:buSzPts val="1800"/>
              <a:buChar char="■"/>
              <a:defRPr sz="2400"/>
            </a:lvl2pPr>
            <a:lvl3pPr marL="1371600" lvl="2" indent="-323850" algn="l">
              <a:spcBef>
                <a:spcPts val="400"/>
              </a:spcBef>
              <a:spcAft>
                <a:spcPts val="0"/>
              </a:spcAft>
              <a:buSzPts val="1500"/>
              <a:buChar char="■"/>
              <a:defRPr sz="2000"/>
            </a:lvl3pPr>
            <a:lvl4pPr marL="1828800" lvl="3" indent="-31432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 sz="1800"/>
            </a:lvl4pPr>
            <a:lvl5pPr marL="2286000" lvl="4" indent="-31432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 sz="1800"/>
            </a:lvl5pPr>
            <a:lvl6pPr marL="2743200" lvl="5" indent="-31432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 sz="1800"/>
            </a:lvl6pPr>
            <a:lvl7pPr marL="3200400" lvl="6" indent="-31432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 sz="1800"/>
            </a:lvl7pPr>
            <a:lvl8pPr marL="3657600" lvl="7" indent="-31432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 sz="1800"/>
            </a:lvl8pPr>
            <a:lvl9pPr marL="4114800" lvl="8" indent="-31432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 sz="1800"/>
            </a:lvl9pPr>
          </a:lstStyle>
          <a:p>
            <a:endParaRPr/>
          </a:p>
        </p:txBody>
      </p:sp>
      <p:sp>
        <p:nvSpPr>
          <p:cNvPr id="31" name="Google Shape;31;p1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8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8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500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SzPts val="1350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1200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1050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1050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SzPts val="1050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SzPts val="1050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SzPts val="1050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SzPts val="1050"/>
              <a:buNone/>
              <a:defRPr sz="1400"/>
            </a:lvl9pPr>
          </a:lstStyle>
          <a:p>
            <a:endParaRPr/>
          </a:p>
        </p:txBody>
      </p:sp>
      <p:sp>
        <p:nvSpPr>
          <p:cNvPr id="37" name="Google Shape;37;p1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9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8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5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35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2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2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2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2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2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2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480"/>
              </a:spcBef>
              <a:spcAft>
                <a:spcPts val="0"/>
              </a:spcAft>
              <a:buSzPts val="1800"/>
              <a:buChar char="■"/>
              <a:defRPr sz="2400"/>
            </a:lvl1pPr>
            <a:lvl2pPr marL="914400" lvl="1" indent="-323850" algn="l">
              <a:spcBef>
                <a:spcPts val="400"/>
              </a:spcBef>
              <a:spcAft>
                <a:spcPts val="0"/>
              </a:spcAft>
              <a:buSzPts val="1500"/>
              <a:buChar char="■"/>
              <a:defRPr sz="2000"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 sz="1800"/>
            </a:lvl3pPr>
            <a:lvl4pPr marL="1828800" lvl="3" indent="-304800" algn="l">
              <a:spcBef>
                <a:spcPts val="320"/>
              </a:spcBef>
              <a:spcAft>
                <a:spcPts val="0"/>
              </a:spcAft>
              <a:buSzPts val="1200"/>
              <a:buChar char="■"/>
              <a:defRPr sz="1600"/>
            </a:lvl4pPr>
            <a:lvl5pPr marL="2286000" lvl="4" indent="-304800" algn="l">
              <a:spcBef>
                <a:spcPts val="320"/>
              </a:spcBef>
              <a:spcAft>
                <a:spcPts val="0"/>
              </a:spcAft>
              <a:buSzPts val="1200"/>
              <a:buChar char="■"/>
              <a:defRPr sz="1600"/>
            </a:lvl5pPr>
            <a:lvl6pPr marL="2743200" lvl="5" indent="-304800" algn="l">
              <a:spcBef>
                <a:spcPts val="32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3200400" lvl="6" indent="-304800" algn="l">
              <a:spcBef>
                <a:spcPts val="320"/>
              </a:spcBef>
              <a:spcAft>
                <a:spcPts val="0"/>
              </a:spcAft>
              <a:buSzPts val="1200"/>
              <a:buChar char="■"/>
              <a:defRPr sz="1600"/>
            </a:lvl7pPr>
            <a:lvl8pPr marL="3657600" lvl="7" indent="-304800" algn="l">
              <a:spcBef>
                <a:spcPts val="320"/>
              </a:spcBef>
              <a:spcAft>
                <a:spcPts val="0"/>
              </a:spcAft>
              <a:buSzPts val="1200"/>
              <a:buChar char="■"/>
              <a:defRPr sz="1600"/>
            </a:lvl8pPr>
            <a:lvl9pPr marL="4114800" lvl="8" indent="-304800" algn="l">
              <a:spcBef>
                <a:spcPts val="32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44" name="Google Shape;44;p19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8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5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35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2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2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2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2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2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2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480"/>
              </a:spcBef>
              <a:spcAft>
                <a:spcPts val="0"/>
              </a:spcAft>
              <a:buSzPts val="1800"/>
              <a:buChar char="■"/>
              <a:defRPr sz="2400"/>
            </a:lvl1pPr>
            <a:lvl2pPr marL="914400" lvl="1" indent="-323850" algn="l">
              <a:spcBef>
                <a:spcPts val="400"/>
              </a:spcBef>
              <a:spcAft>
                <a:spcPts val="0"/>
              </a:spcAft>
              <a:buSzPts val="1500"/>
              <a:buChar char="■"/>
              <a:defRPr sz="2000"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 sz="1800"/>
            </a:lvl3pPr>
            <a:lvl4pPr marL="1828800" lvl="3" indent="-304800" algn="l">
              <a:spcBef>
                <a:spcPts val="320"/>
              </a:spcBef>
              <a:spcAft>
                <a:spcPts val="0"/>
              </a:spcAft>
              <a:buSzPts val="1200"/>
              <a:buChar char="■"/>
              <a:defRPr sz="1600"/>
            </a:lvl4pPr>
            <a:lvl5pPr marL="2286000" lvl="4" indent="-304800" algn="l">
              <a:spcBef>
                <a:spcPts val="320"/>
              </a:spcBef>
              <a:spcAft>
                <a:spcPts val="0"/>
              </a:spcAft>
              <a:buSzPts val="1200"/>
              <a:buChar char="■"/>
              <a:defRPr sz="1600"/>
            </a:lvl5pPr>
            <a:lvl6pPr marL="2743200" lvl="5" indent="-304800" algn="l">
              <a:spcBef>
                <a:spcPts val="32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3200400" lvl="6" indent="-304800" algn="l">
              <a:spcBef>
                <a:spcPts val="320"/>
              </a:spcBef>
              <a:spcAft>
                <a:spcPts val="0"/>
              </a:spcAft>
              <a:buSzPts val="1200"/>
              <a:buChar char="■"/>
              <a:defRPr sz="1600"/>
            </a:lvl7pPr>
            <a:lvl8pPr marL="3657600" lvl="7" indent="-304800" algn="l">
              <a:spcBef>
                <a:spcPts val="320"/>
              </a:spcBef>
              <a:spcAft>
                <a:spcPts val="0"/>
              </a:spcAft>
              <a:buSzPts val="1200"/>
              <a:buChar char="■"/>
              <a:defRPr sz="1600"/>
            </a:lvl8pPr>
            <a:lvl9pPr marL="4114800" lvl="8" indent="-304800" algn="l">
              <a:spcBef>
                <a:spcPts val="32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46" name="Google Shape;46;p1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0"/>
          <p:cNvSpPr txBox="1">
            <a:spLocks noGrp="1"/>
          </p:cNvSpPr>
          <p:nvPr>
            <p:ph type="title"/>
          </p:nvPr>
        </p:nvSpPr>
        <p:spPr>
          <a:xfrm>
            <a:off x="228600" y="152400"/>
            <a:ext cx="8686800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2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640"/>
              </a:spcBef>
              <a:spcAft>
                <a:spcPts val="0"/>
              </a:spcAft>
              <a:buSzPts val="2400"/>
              <a:buChar char="■"/>
              <a:defRPr sz="3200"/>
            </a:lvl1pPr>
            <a:lvl2pPr marL="914400" lvl="1" indent="-361950" algn="l">
              <a:spcBef>
                <a:spcPts val="560"/>
              </a:spcBef>
              <a:spcAft>
                <a:spcPts val="0"/>
              </a:spcAft>
              <a:buSzPts val="2100"/>
              <a:buChar char="■"/>
              <a:defRPr sz="2800"/>
            </a:lvl2pPr>
            <a:lvl3pPr marL="1371600" lvl="2" indent="-342900" algn="l">
              <a:spcBef>
                <a:spcPts val="480"/>
              </a:spcBef>
              <a:spcAft>
                <a:spcPts val="0"/>
              </a:spcAft>
              <a:buSzPts val="1800"/>
              <a:buChar char="■"/>
              <a:defRPr sz="2400"/>
            </a:lvl3pPr>
            <a:lvl4pPr marL="1828800" lvl="3" indent="-323850" algn="l">
              <a:spcBef>
                <a:spcPts val="400"/>
              </a:spcBef>
              <a:spcAft>
                <a:spcPts val="0"/>
              </a:spcAft>
              <a:buSzPts val="1500"/>
              <a:buChar char="■"/>
              <a:defRPr sz="2000"/>
            </a:lvl4pPr>
            <a:lvl5pPr marL="2286000" lvl="4" indent="-323850" algn="l">
              <a:spcBef>
                <a:spcPts val="400"/>
              </a:spcBef>
              <a:spcAft>
                <a:spcPts val="0"/>
              </a:spcAft>
              <a:buSzPts val="1500"/>
              <a:buChar char="■"/>
              <a:defRPr sz="2000"/>
            </a:lvl5pPr>
            <a:lvl6pPr marL="2743200" lvl="5" indent="-323850" algn="l">
              <a:spcBef>
                <a:spcPts val="400"/>
              </a:spcBef>
              <a:spcAft>
                <a:spcPts val="0"/>
              </a:spcAft>
              <a:buSzPts val="1500"/>
              <a:buChar char="■"/>
              <a:defRPr sz="2000"/>
            </a:lvl6pPr>
            <a:lvl7pPr marL="3200400" lvl="6" indent="-323850" algn="l">
              <a:spcBef>
                <a:spcPts val="400"/>
              </a:spcBef>
              <a:spcAft>
                <a:spcPts val="0"/>
              </a:spcAft>
              <a:buSzPts val="1500"/>
              <a:buChar char="■"/>
              <a:defRPr sz="2000"/>
            </a:lvl7pPr>
            <a:lvl8pPr marL="3657600" lvl="7" indent="-323850" algn="l">
              <a:spcBef>
                <a:spcPts val="400"/>
              </a:spcBef>
              <a:spcAft>
                <a:spcPts val="0"/>
              </a:spcAft>
              <a:buSzPts val="1500"/>
              <a:buChar char="■"/>
              <a:defRPr sz="2000"/>
            </a:lvl8pPr>
            <a:lvl9pPr marL="4114800" lvl="8" indent="-323850" algn="l">
              <a:spcBef>
                <a:spcPts val="400"/>
              </a:spcBef>
              <a:spcAft>
                <a:spcPts val="0"/>
              </a:spcAft>
              <a:buSzPts val="1500"/>
              <a:buChar char="■"/>
              <a:defRPr sz="2000"/>
            </a:lvl9pPr>
          </a:lstStyle>
          <a:p>
            <a:endParaRPr/>
          </a:p>
        </p:txBody>
      </p:sp>
      <p:sp>
        <p:nvSpPr>
          <p:cNvPr id="61" name="Google Shape;61;p22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105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9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75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675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675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675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675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675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675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2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3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3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105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9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75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675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675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675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675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675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675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2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>
            <a:spLocks noGrp="1"/>
          </p:cNvSpPr>
          <p:nvPr>
            <p:ph type="title"/>
          </p:nvPr>
        </p:nvSpPr>
        <p:spPr>
          <a:xfrm>
            <a:off x="228600" y="152400"/>
            <a:ext cx="8686800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4"/>
          <p:cNvSpPr txBox="1">
            <a:spLocks noGrp="1"/>
          </p:cNvSpPr>
          <p:nvPr>
            <p:ph type="body" idx="1"/>
          </p:nvPr>
        </p:nvSpPr>
        <p:spPr>
          <a:xfrm>
            <a:off x="228600" y="1676400"/>
            <a:ext cx="86868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640"/>
              </a:spcBef>
              <a:spcAft>
                <a:spcPts val="0"/>
              </a:spcAft>
              <a:buClr>
                <a:srgbClr val="3A5047"/>
              </a:buClr>
              <a:buSzPts val="2400"/>
              <a:buFont typeface="Noto Sans Symbols"/>
              <a:buChar char="■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61950" algn="l" rtl="0">
              <a:spcBef>
                <a:spcPts val="560"/>
              </a:spcBef>
              <a:spcAft>
                <a:spcPts val="0"/>
              </a:spcAft>
              <a:buClr>
                <a:srgbClr val="3A5047"/>
              </a:buClr>
              <a:buSzPts val="2100"/>
              <a:buFont typeface="Noto Sans Symbols"/>
              <a:buChar char="■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spcBef>
                <a:spcPts val="480"/>
              </a:spcBef>
              <a:spcAft>
                <a:spcPts val="0"/>
              </a:spcAft>
              <a:buClr>
                <a:srgbClr val="3A5047"/>
              </a:buClr>
              <a:buSzPts val="1800"/>
              <a:buFont typeface="Noto Sans Symbols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3850" algn="l" rtl="0">
              <a:spcBef>
                <a:spcPts val="400"/>
              </a:spcBef>
              <a:spcAft>
                <a:spcPts val="0"/>
              </a:spcAft>
              <a:buClr>
                <a:srgbClr val="3A5047"/>
              </a:buClr>
              <a:buSzPts val="15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3850" algn="l" rtl="0">
              <a:spcBef>
                <a:spcPts val="400"/>
              </a:spcBef>
              <a:spcAft>
                <a:spcPts val="0"/>
              </a:spcAft>
              <a:buClr>
                <a:srgbClr val="3A5047"/>
              </a:buClr>
              <a:buSzPts val="15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3850" algn="l" rtl="0">
              <a:spcBef>
                <a:spcPts val="400"/>
              </a:spcBef>
              <a:spcAft>
                <a:spcPts val="0"/>
              </a:spcAft>
              <a:buClr>
                <a:srgbClr val="3A5047"/>
              </a:buClr>
              <a:buSzPts val="15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3850" algn="l" rtl="0">
              <a:spcBef>
                <a:spcPts val="400"/>
              </a:spcBef>
              <a:spcAft>
                <a:spcPts val="0"/>
              </a:spcAft>
              <a:buClr>
                <a:srgbClr val="3A5047"/>
              </a:buClr>
              <a:buSzPts val="15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3850" algn="l" rtl="0">
              <a:spcBef>
                <a:spcPts val="400"/>
              </a:spcBef>
              <a:spcAft>
                <a:spcPts val="0"/>
              </a:spcAft>
              <a:buClr>
                <a:srgbClr val="3A5047"/>
              </a:buClr>
              <a:buSzPts val="15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3850" algn="l" rtl="0">
              <a:spcBef>
                <a:spcPts val="400"/>
              </a:spcBef>
              <a:spcAft>
                <a:spcPts val="0"/>
              </a:spcAft>
              <a:buClr>
                <a:srgbClr val="3A5047"/>
              </a:buClr>
              <a:buSzPts val="15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" name="Google Shape;13;p1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1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scschools.org/domain/1292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152400" y="2895600"/>
            <a:ext cx="8839200" cy="1303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>
                <a:latin typeface="Georgia"/>
                <a:ea typeface="Georgia"/>
                <a:cs typeface="Georgia"/>
                <a:sym typeface="Georgia"/>
              </a:rPr>
              <a:t>Welcome</a:t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152400" y="4191000"/>
            <a:ext cx="8839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4050"/>
              <a:buFont typeface="Noto Sans Symbols"/>
              <a:buNone/>
            </a:pPr>
            <a:r>
              <a:rPr lang="en-US" sz="5400">
                <a:latin typeface="Georgia"/>
                <a:ea typeface="Georgia"/>
                <a:cs typeface="Georgia"/>
                <a:sym typeface="Georgia"/>
              </a:rPr>
              <a:t>Class of 2026</a:t>
            </a:r>
            <a:endParaRPr sz="5400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0"/>
          <p:cNvSpPr txBox="1">
            <a:spLocks noGrp="1"/>
          </p:cNvSpPr>
          <p:nvPr>
            <p:ph type="title"/>
          </p:nvPr>
        </p:nvSpPr>
        <p:spPr>
          <a:xfrm>
            <a:off x="228600" y="152400"/>
            <a:ext cx="8686800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Georgia"/>
                <a:ea typeface="Georgia"/>
                <a:cs typeface="Georgia"/>
                <a:sym typeface="Georgia"/>
              </a:rPr>
              <a:t>Program Planning</a:t>
            </a:r>
            <a:endParaRPr/>
          </a:p>
        </p:txBody>
      </p:sp>
      <p:sp>
        <p:nvSpPr>
          <p:cNvPr id="150" name="Google Shape;150;p10"/>
          <p:cNvSpPr txBox="1">
            <a:spLocks noGrp="1"/>
          </p:cNvSpPr>
          <p:nvPr>
            <p:ph type="body" idx="1"/>
          </p:nvPr>
        </p:nvSpPr>
        <p:spPr>
          <a:xfrm>
            <a:off x="228600" y="1143000"/>
            <a:ext cx="8686800" cy="52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3120"/>
              <a:buNone/>
            </a:pPr>
            <a:endParaRPr sz="2600" dirty="0">
              <a:latin typeface="Georgia"/>
              <a:ea typeface="Georgia"/>
              <a:cs typeface="Georgia"/>
              <a:sym typeface="Georgia"/>
            </a:endParaRPr>
          </a:p>
          <a:p>
            <a:pPr marL="342900" lvl="0" indent="-342900" algn="l" rtl="0">
              <a:spcBef>
                <a:spcPts val="420"/>
              </a:spcBef>
              <a:spcAft>
                <a:spcPts val="0"/>
              </a:spcAft>
              <a:buClrTx/>
              <a:buSzPts val="2520"/>
              <a:buFont typeface="Noto Sans Symbols"/>
              <a:buChar char="▪"/>
            </a:pPr>
            <a:r>
              <a:rPr lang="en-US" sz="2100" dirty="0">
                <a:latin typeface="Georgia"/>
                <a:ea typeface="Georgia"/>
                <a:cs typeface="Georgia"/>
                <a:sym typeface="Georgia"/>
              </a:rPr>
              <a:t>Mr. </a:t>
            </a:r>
            <a:r>
              <a:rPr lang="en-US" sz="2100" dirty="0" err="1">
                <a:latin typeface="Georgia"/>
                <a:ea typeface="Georgia"/>
                <a:cs typeface="Georgia"/>
                <a:sym typeface="Georgia"/>
              </a:rPr>
              <a:t>Yokom</a:t>
            </a:r>
            <a:r>
              <a:rPr lang="en-US" sz="2100" dirty="0">
                <a:latin typeface="Georgia"/>
                <a:ea typeface="Georgia"/>
                <a:cs typeface="Georgia"/>
                <a:sym typeface="Georgia"/>
              </a:rPr>
              <a:t> will be doing scheduling with the 8</a:t>
            </a:r>
            <a:r>
              <a:rPr lang="en-US" sz="2100" baseline="30000" dirty="0">
                <a:latin typeface="Georgia"/>
                <a:ea typeface="Georgia"/>
                <a:cs typeface="Georgia"/>
                <a:sym typeface="Georgia"/>
              </a:rPr>
              <a:t>th</a:t>
            </a:r>
            <a:r>
              <a:rPr lang="en-US" sz="2100" dirty="0">
                <a:latin typeface="Georgia"/>
                <a:ea typeface="Georgia"/>
                <a:cs typeface="Georgia"/>
                <a:sym typeface="Georgia"/>
              </a:rPr>
              <a:t> graders.  He will be reaching out with more information regarding this.</a:t>
            </a:r>
            <a:endParaRPr dirty="0"/>
          </a:p>
          <a:p>
            <a:pPr marL="342900" lvl="0" indent="-342900" algn="l" rtl="0">
              <a:spcBef>
                <a:spcPts val="420"/>
              </a:spcBef>
              <a:spcAft>
                <a:spcPts val="0"/>
              </a:spcAft>
              <a:buClrTx/>
              <a:buSzPts val="2520"/>
              <a:buFont typeface="Noto Sans Symbols"/>
              <a:buChar char="▪"/>
            </a:pPr>
            <a:r>
              <a:rPr lang="en-US" sz="2100" dirty="0">
                <a:latin typeface="Georgia"/>
                <a:ea typeface="Georgia"/>
                <a:cs typeface="Georgia"/>
                <a:sym typeface="Georgia"/>
              </a:rPr>
              <a:t>8th graders will be scheduled based on  recommendations from:</a:t>
            </a:r>
            <a:endParaRPr dirty="0"/>
          </a:p>
          <a:p>
            <a:pPr marL="1143000" lvl="2" indent="-228600" algn="l" rtl="0">
              <a:spcBef>
                <a:spcPts val="420"/>
              </a:spcBef>
              <a:spcAft>
                <a:spcPts val="0"/>
              </a:spcAft>
              <a:buClrTx/>
              <a:buSzPts val="2520"/>
              <a:buFont typeface="Noto Sans Symbols"/>
              <a:buChar char="▪"/>
            </a:pPr>
            <a:r>
              <a:rPr lang="en-US" sz="2100" dirty="0">
                <a:latin typeface="Georgia"/>
                <a:ea typeface="Georgia"/>
                <a:cs typeface="Georgia"/>
                <a:sym typeface="Georgia"/>
              </a:rPr>
              <a:t>Teacher</a:t>
            </a:r>
            <a:endParaRPr dirty="0"/>
          </a:p>
          <a:p>
            <a:pPr marL="1143000" lvl="2" indent="-228600" algn="l" rtl="0">
              <a:spcBef>
                <a:spcPts val="420"/>
              </a:spcBef>
              <a:spcAft>
                <a:spcPts val="0"/>
              </a:spcAft>
              <a:buClrTx/>
              <a:buSzPts val="2520"/>
              <a:buFont typeface="Noto Sans Symbols"/>
              <a:buChar char="▪"/>
            </a:pPr>
            <a:r>
              <a:rPr lang="en-US" sz="2100" dirty="0">
                <a:latin typeface="Georgia"/>
                <a:ea typeface="Georgia"/>
                <a:cs typeface="Georgia"/>
                <a:sym typeface="Georgia"/>
              </a:rPr>
              <a:t>Counselor</a:t>
            </a:r>
            <a:endParaRPr dirty="0"/>
          </a:p>
          <a:p>
            <a:pPr marL="1143000" lvl="2" indent="-228600" algn="l" rtl="0">
              <a:spcBef>
                <a:spcPts val="420"/>
              </a:spcBef>
              <a:spcAft>
                <a:spcPts val="0"/>
              </a:spcAft>
              <a:buClrTx/>
              <a:buSzPts val="2520"/>
              <a:buFont typeface="Noto Sans Symbols"/>
              <a:buChar char="▪"/>
            </a:pPr>
            <a:r>
              <a:rPr lang="en-US" sz="2100" dirty="0">
                <a:latin typeface="Georgia"/>
                <a:ea typeface="Georgia"/>
                <a:cs typeface="Georgia"/>
                <a:sym typeface="Georgia"/>
              </a:rPr>
              <a:t>Parent</a:t>
            </a:r>
            <a:endParaRPr dirty="0"/>
          </a:p>
          <a:p>
            <a:pPr marL="342900" lvl="0" indent="-342900" algn="l" rtl="0">
              <a:spcBef>
                <a:spcPts val="420"/>
              </a:spcBef>
              <a:spcAft>
                <a:spcPts val="0"/>
              </a:spcAft>
              <a:buClrTx/>
              <a:buSzPts val="2520"/>
              <a:buFont typeface="Noto Sans Symbols"/>
              <a:buChar char="▪"/>
            </a:pPr>
            <a:r>
              <a:rPr lang="en-US" sz="2100" dirty="0">
                <a:latin typeface="Georgia"/>
                <a:ea typeface="Georgia"/>
                <a:cs typeface="Georgia"/>
                <a:sym typeface="Georgia"/>
              </a:rPr>
              <a:t>You will be able to see your child’s scheduling requests on Parent Portal</a:t>
            </a:r>
            <a:endParaRPr dirty="0"/>
          </a:p>
          <a:p>
            <a:pPr marL="342900" lvl="0" indent="-342900" algn="l" rtl="0">
              <a:spcBef>
                <a:spcPts val="420"/>
              </a:spcBef>
              <a:spcAft>
                <a:spcPts val="0"/>
              </a:spcAft>
              <a:buClrTx/>
              <a:buSzPts val="2520"/>
              <a:buFont typeface="Noto Sans Symbols"/>
              <a:buChar char="▪"/>
            </a:pPr>
            <a:r>
              <a:rPr lang="en-US" sz="2100" dirty="0">
                <a:latin typeface="Georgia"/>
                <a:ea typeface="Georgia"/>
                <a:cs typeface="Georgia"/>
                <a:sym typeface="Georgia"/>
              </a:rPr>
              <a:t>June 1, 2022  – last day to make schedule changes for the 2022/2023 school year</a:t>
            </a:r>
            <a:endParaRPr sz="2100" dirty="0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1"/>
          <p:cNvSpPr txBox="1">
            <a:spLocks noGrp="1"/>
          </p:cNvSpPr>
          <p:nvPr>
            <p:ph type="title"/>
          </p:nvPr>
        </p:nvSpPr>
        <p:spPr>
          <a:xfrm>
            <a:off x="228600" y="152400"/>
            <a:ext cx="8686800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Georgia"/>
                <a:ea typeface="Georgia"/>
                <a:cs typeface="Georgia"/>
                <a:sym typeface="Georgia"/>
              </a:rPr>
              <a:t>Freshman Schedule</a:t>
            </a:r>
            <a:endParaRPr/>
          </a:p>
        </p:txBody>
      </p:sp>
      <p:sp>
        <p:nvSpPr>
          <p:cNvPr id="156" name="Google Shape;156;p11"/>
          <p:cNvSpPr txBox="1">
            <a:spLocks noGrp="1"/>
          </p:cNvSpPr>
          <p:nvPr>
            <p:ph type="body" idx="1"/>
          </p:nvPr>
        </p:nvSpPr>
        <p:spPr>
          <a:xfrm>
            <a:off x="228600" y="1676400"/>
            <a:ext cx="86868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Pts val="2100"/>
              <a:buChar char="■"/>
            </a:pPr>
            <a:r>
              <a:rPr lang="en-US" sz="2800" dirty="0">
                <a:latin typeface="Georgia"/>
                <a:ea typeface="Georgia"/>
                <a:cs typeface="Georgia"/>
                <a:sym typeface="Georgia"/>
              </a:rPr>
              <a:t>English (1 credit)</a:t>
            </a:r>
            <a:endParaRPr dirty="0"/>
          </a:p>
          <a:p>
            <a:pPr marL="1143000" lvl="2" indent="-2286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Tx/>
              <a:buSzPts val="1500"/>
              <a:buChar char="■"/>
            </a:pPr>
            <a:r>
              <a:rPr lang="en-US" sz="2000" dirty="0">
                <a:latin typeface="Georgia"/>
                <a:ea typeface="Georgia"/>
                <a:cs typeface="Georgia"/>
                <a:sym typeface="Georgia"/>
              </a:rPr>
              <a:t>English 1 CC or English I Honors</a:t>
            </a:r>
            <a:endParaRPr sz="2000" dirty="0">
              <a:latin typeface="Georgia"/>
              <a:ea typeface="Georgia"/>
              <a:cs typeface="Georgia"/>
              <a:sym typeface="Georgia"/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Tx/>
              <a:buSzPts val="2100"/>
              <a:buChar char="■"/>
            </a:pPr>
            <a:r>
              <a:rPr lang="en-US" sz="2800" dirty="0">
                <a:latin typeface="Georgia"/>
                <a:ea typeface="Georgia"/>
                <a:cs typeface="Georgia"/>
                <a:sym typeface="Georgia"/>
              </a:rPr>
              <a:t>Global (1 credit)</a:t>
            </a:r>
            <a:endParaRPr sz="2800" dirty="0">
              <a:latin typeface="Georgia"/>
              <a:ea typeface="Georgia"/>
              <a:cs typeface="Georgia"/>
              <a:sym typeface="Georgia"/>
            </a:endParaRPr>
          </a:p>
          <a:p>
            <a:pPr marL="1143000" lvl="2" indent="-2286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Tx/>
              <a:buSzPts val="1500"/>
              <a:buChar char="■"/>
            </a:pPr>
            <a:r>
              <a:rPr lang="en-US" sz="2000" dirty="0">
                <a:latin typeface="Georgia"/>
                <a:ea typeface="Georgia"/>
                <a:cs typeface="Georgia"/>
                <a:sym typeface="Georgia"/>
              </a:rPr>
              <a:t>Global 1 or Global I Honors</a:t>
            </a:r>
            <a:endParaRPr sz="2800" dirty="0">
              <a:latin typeface="Georgia"/>
              <a:ea typeface="Georgia"/>
              <a:cs typeface="Georgia"/>
              <a:sym typeface="Georgia"/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Tx/>
              <a:buSzPts val="2100"/>
              <a:buChar char="■"/>
            </a:pPr>
            <a:r>
              <a:rPr lang="en-US" sz="2800" dirty="0">
                <a:latin typeface="Georgia"/>
                <a:ea typeface="Georgia"/>
                <a:cs typeface="Georgia"/>
                <a:sym typeface="Georgia"/>
              </a:rPr>
              <a:t>Math (1 credit)</a:t>
            </a:r>
            <a:endParaRPr dirty="0"/>
          </a:p>
          <a:p>
            <a:pPr marL="1143000" lvl="2" indent="-2286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Tx/>
              <a:buSzPts val="1500"/>
              <a:buChar char="■"/>
            </a:pPr>
            <a:r>
              <a:rPr lang="en-US" sz="2000" dirty="0">
                <a:latin typeface="Georgia"/>
                <a:ea typeface="Georgia"/>
                <a:cs typeface="Georgia"/>
                <a:sym typeface="Georgia"/>
              </a:rPr>
              <a:t>Algebra CC, Algebra 1A CC or Geometry  CC</a:t>
            </a:r>
            <a:endParaRPr sz="2000" dirty="0">
              <a:latin typeface="Georgia"/>
              <a:ea typeface="Georgia"/>
              <a:cs typeface="Georgia"/>
              <a:sym typeface="Georgia"/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Tx/>
              <a:buSzPts val="2100"/>
              <a:buChar char="■"/>
            </a:pPr>
            <a:r>
              <a:rPr lang="en-US" sz="2800" dirty="0">
                <a:latin typeface="Georgia"/>
                <a:ea typeface="Georgia"/>
                <a:cs typeface="Georgia"/>
                <a:sym typeface="Georgia"/>
              </a:rPr>
              <a:t>Science (1 credit)</a:t>
            </a:r>
            <a:endParaRPr dirty="0"/>
          </a:p>
          <a:p>
            <a:pPr marL="1143000" lvl="2" indent="-2286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Tx/>
              <a:buSzPts val="1500"/>
              <a:buChar char="■"/>
            </a:pPr>
            <a:r>
              <a:rPr lang="en-US" sz="2000" dirty="0">
                <a:latin typeface="Georgia"/>
                <a:ea typeface="Georgia"/>
                <a:cs typeface="Georgia"/>
                <a:sym typeface="Georgia"/>
              </a:rPr>
              <a:t>Living Environment or </a:t>
            </a:r>
            <a:r>
              <a:rPr lang="en-US" sz="2000" dirty="0" err="1">
                <a:latin typeface="Georgia"/>
                <a:ea typeface="Georgia"/>
                <a:cs typeface="Georgia"/>
                <a:sym typeface="Georgia"/>
              </a:rPr>
              <a:t>Enr</a:t>
            </a:r>
            <a:r>
              <a:rPr lang="en-US" sz="2000" dirty="0">
                <a:latin typeface="Georgia"/>
                <a:ea typeface="Georgia"/>
                <a:cs typeface="Georgia"/>
                <a:sym typeface="Georgia"/>
              </a:rPr>
              <a:t>. Living Environment</a:t>
            </a:r>
            <a:endParaRPr sz="2000" dirty="0">
              <a:latin typeface="Georgia"/>
              <a:ea typeface="Georgia"/>
              <a:cs typeface="Georgia"/>
              <a:sym typeface="Georgia"/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Tx/>
              <a:buSzPts val="2100"/>
              <a:buChar char="■"/>
            </a:pPr>
            <a:r>
              <a:rPr lang="en-US" sz="2800" dirty="0">
                <a:latin typeface="Georgia"/>
                <a:ea typeface="Georgia"/>
                <a:cs typeface="Georgia"/>
                <a:sym typeface="Georgia"/>
              </a:rPr>
              <a:t>French II/Spanish II (1 credit)</a:t>
            </a:r>
            <a:endParaRPr dirty="0"/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Tx/>
              <a:buSzPts val="2100"/>
              <a:buChar char="■"/>
            </a:pPr>
            <a:r>
              <a:rPr lang="en-US" sz="2800" dirty="0">
                <a:latin typeface="Georgia"/>
                <a:ea typeface="Georgia"/>
                <a:cs typeface="Georgia"/>
                <a:sym typeface="Georgia"/>
              </a:rPr>
              <a:t>Art/Music Elective (1 credit)</a:t>
            </a:r>
            <a:endParaRPr dirty="0"/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Tx/>
              <a:buSzPts val="2100"/>
              <a:buChar char="■"/>
            </a:pPr>
            <a:r>
              <a:rPr lang="en-US" sz="2800" dirty="0">
                <a:latin typeface="Georgia"/>
                <a:ea typeface="Georgia"/>
                <a:cs typeface="Georgia"/>
                <a:sym typeface="Georgia"/>
              </a:rPr>
              <a:t>Phys Ed (.5 credit)</a:t>
            </a:r>
            <a:endParaRPr dirty="0"/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Tx/>
              <a:buSzPts val="2100"/>
              <a:buChar char="■"/>
            </a:pPr>
            <a:r>
              <a:rPr lang="en-US" sz="2800" dirty="0">
                <a:latin typeface="Georgia"/>
                <a:ea typeface="Georgia"/>
                <a:cs typeface="Georgia"/>
                <a:sym typeface="Georgia"/>
              </a:rPr>
              <a:t>Total ~ 6.5 credits</a:t>
            </a:r>
            <a:endParaRPr dirty="0"/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Tx/>
              <a:buSzPts val="2100"/>
              <a:buChar char="■"/>
            </a:pPr>
            <a:r>
              <a:rPr lang="en-US" sz="2800" dirty="0">
                <a:latin typeface="Georgia"/>
                <a:ea typeface="Georgia"/>
                <a:cs typeface="Georgia"/>
                <a:sym typeface="Georgia"/>
              </a:rPr>
              <a:t>Enriched students may be able to add additional electives</a:t>
            </a:r>
            <a:endParaRPr sz="2800" dirty="0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2"/>
          <p:cNvSpPr txBox="1">
            <a:spLocks noGrp="1"/>
          </p:cNvSpPr>
          <p:nvPr>
            <p:ph type="title"/>
          </p:nvPr>
        </p:nvSpPr>
        <p:spPr>
          <a:xfrm>
            <a:off x="228600" y="152400"/>
            <a:ext cx="8686800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Georgia"/>
                <a:ea typeface="Georgia"/>
                <a:cs typeface="Georgia"/>
                <a:sym typeface="Georgia"/>
              </a:rPr>
              <a:t>Orientation	</a:t>
            </a:r>
            <a:endParaRPr/>
          </a:p>
        </p:txBody>
      </p:sp>
      <p:sp>
        <p:nvSpPr>
          <p:cNvPr id="163" name="Google Shape;163;p12"/>
          <p:cNvSpPr txBox="1">
            <a:spLocks noGrp="1"/>
          </p:cNvSpPr>
          <p:nvPr>
            <p:ph type="body" idx="1"/>
          </p:nvPr>
        </p:nvSpPr>
        <p:spPr>
          <a:xfrm>
            <a:off x="228600" y="1676400"/>
            <a:ext cx="86868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Font typeface="Noto Sans Symbols"/>
              <a:buNone/>
            </a:pPr>
            <a:r>
              <a:rPr lang="en-US" b="1" dirty="0">
                <a:latin typeface="Georgia"/>
                <a:ea typeface="Georgia"/>
                <a:cs typeface="Georgia"/>
                <a:sym typeface="Georgia"/>
              </a:rPr>
              <a:t>Freshmen  Orientation</a:t>
            </a:r>
            <a:endParaRPr dirty="0"/>
          </a:p>
          <a:p>
            <a:pPr marL="342900" lvl="0" indent="-342900" algn="ctr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SzPts val="2400"/>
              <a:buFont typeface="Noto Sans Symbols"/>
              <a:buNone/>
            </a:pPr>
            <a:r>
              <a:rPr lang="en-US" b="1" dirty="0">
                <a:latin typeface="Georgia"/>
                <a:ea typeface="Georgia"/>
                <a:cs typeface="Georgia"/>
                <a:sym typeface="Georgia"/>
              </a:rPr>
              <a:t>August 2022</a:t>
            </a:r>
            <a:endParaRPr b="1" dirty="0">
              <a:latin typeface="Georgia"/>
              <a:ea typeface="Georgia"/>
              <a:cs typeface="Georgia"/>
              <a:sym typeface="Georgia"/>
            </a:endParaRPr>
          </a:p>
          <a:p>
            <a:pPr marL="342900" lvl="0" indent="-342900" algn="ctr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SzPts val="2400"/>
              <a:buFont typeface="Noto Sans Symbols"/>
              <a:buNone/>
            </a:pPr>
            <a:endParaRPr b="1" dirty="0">
              <a:latin typeface="Georgia"/>
              <a:ea typeface="Georgia"/>
              <a:cs typeface="Georgia"/>
              <a:sym typeface="Georgia"/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Tx/>
              <a:buSzPts val="2400"/>
              <a:buChar char="■"/>
            </a:pPr>
            <a:r>
              <a:rPr lang="en-US" dirty="0">
                <a:latin typeface="Georgia"/>
                <a:ea typeface="Georgia"/>
                <a:cs typeface="Georgia"/>
                <a:sym typeface="Georgia"/>
              </a:rPr>
              <a:t>Students and parents are given the opportunity to become familiar with East Senior</a:t>
            </a:r>
            <a:endParaRPr dirty="0"/>
          </a:p>
          <a:p>
            <a:pPr marL="342900" lvl="0" indent="-342900" algn="l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Tx/>
              <a:buSzPts val="2400"/>
              <a:buChar char="■"/>
            </a:pPr>
            <a:r>
              <a:rPr lang="en-US" dirty="0">
                <a:latin typeface="Georgia"/>
                <a:ea typeface="Georgia"/>
                <a:cs typeface="Georgia"/>
                <a:sym typeface="Georgia"/>
              </a:rPr>
              <a:t>Meet Teachers, Counselors, Administrators and Class Advisors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SzPts val="2100"/>
              <a:buFont typeface="Noto Sans Symbols"/>
              <a:buNone/>
            </a:pPr>
            <a:endParaRPr sz="2800" dirty="0">
              <a:latin typeface="Georgia"/>
              <a:ea typeface="Georgia"/>
              <a:cs typeface="Georgia"/>
              <a:sym typeface="Georgia"/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SzPts val="2100"/>
              <a:buFont typeface="Noto Sans Symbols"/>
              <a:buNone/>
            </a:pPr>
            <a:endParaRPr sz="2800" dirty="0"/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SzPts val="2100"/>
              <a:buFont typeface="Noto Sans Symbols"/>
              <a:buNone/>
            </a:pPr>
            <a:r>
              <a:rPr lang="en-US" sz="2800" dirty="0"/>
              <a:t>		</a:t>
            </a:r>
            <a:endParaRPr dirty="0"/>
          </a:p>
          <a:p>
            <a:pPr marL="342900" lvl="0" indent="-20955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SzPts val="2100"/>
              <a:buNone/>
            </a:pPr>
            <a:endParaRPr sz="2800" dirty="0"/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SzPts val="2100"/>
              <a:buFont typeface="Noto Sans Symbols"/>
              <a:buNone/>
            </a:pPr>
            <a:endParaRPr sz="2800" dirty="0"/>
          </a:p>
          <a:p>
            <a:pPr marL="342900" lvl="0" indent="-20955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SzPts val="2100"/>
              <a:buNone/>
            </a:pPr>
            <a:endParaRPr sz="2800" dirty="0"/>
          </a:p>
          <a:p>
            <a:pPr marL="2057400" lvl="4" indent="-142875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350"/>
              <a:buNone/>
            </a:pPr>
            <a:endParaRPr sz="1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3"/>
          <p:cNvSpPr txBox="1">
            <a:spLocks noGrp="1"/>
          </p:cNvSpPr>
          <p:nvPr>
            <p:ph type="title"/>
          </p:nvPr>
        </p:nvSpPr>
        <p:spPr>
          <a:xfrm>
            <a:off x="228600" y="152400"/>
            <a:ext cx="8686800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Georgia"/>
                <a:ea typeface="Georgia"/>
                <a:cs typeface="Georgia"/>
                <a:sym typeface="Georgia"/>
              </a:rPr>
              <a:t>Questions ??</a:t>
            </a:r>
            <a:endParaRPr/>
          </a:p>
        </p:txBody>
      </p:sp>
      <p:sp>
        <p:nvSpPr>
          <p:cNvPr id="169" name="Google Shape;169;p13"/>
          <p:cNvSpPr txBox="1">
            <a:spLocks noGrp="1"/>
          </p:cNvSpPr>
          <p:nvPr>
            <p:ph type="body" idx="1"/>
          </p:nvPr>
        </p:nvSpPr>
        <p:spPr>
          <a:xfrm>
            <a:off x="228600" y="1676400"/>
            <a:ext cx="86868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ctr" rtl="0">
              <a:spcBef>
                <a:spcPts val="0"/>
              </a:spcBef>
              <a:spcAft>
                <a:spcPts val="0"/>
              </a:spcAft>
              <a:buSzPts val="2700"/>
              <a:buFont typeface="Noto Sans Symbols"/>
              <a:buNone/>
            </a:pPr>
            <a:r>
              <a:rPr lang="en-US" sz="3600">
                <a:latin typeface="Georgia"/>
                <a:ea typeface="Georgia"/>
                <a:cs typeface="Georgia"/>
                <a:sym typeface="Georgia"/>
              </a:rPr>
              <a:t>Please contact your Middle School or High School Counselor.</a:t>
            </a:r>
            <a:endParaRPr/>
          </a:p>
          <a:p>
            <a:pPr marL="342900" lvl="0" indent="-342900" algn="ctr" rtl="0">
              <a:spcBef>
                <a:spcPts val="720"/>
              </a:spcBef>
              <a:spcAft>
                <a:spcPts val="0"/>
              </a:spcAft>
              <a:buSzPts val="2700"/>
              <a:buNone/>
            </a:pPr>
            <a:endParaRPr sz="3600">
              <a:latin typeface="Georgia"/>
              <a:ea typeface="Georgia"/>
              <a:cs typeface="Georgia"/>
              <a:sym typeface="Georgia"/>
            </a:endParaRPr>
          </a:p>
          <a:p>
            <a:pPr marL="342900" lvl="0" indent="-342900" algn="ctr" rtl="0">
              <a:spcBef>
                <a:spcPts val="720"/>
              </a:spcBef>
              <a:spcAft>
                <a:spcPts val="0"/>
              </a:spcAft>
              <a:buSzPts val="2700"/>
              <a:buNone/>
            </a:pPr>
            <a:r>
              <a:rPr lang="en-US" sz="3600">
                <a:latin typeface="Georgia"/>
                <a:ea typeface="Georgia"/>
                <a:cs typeface="Georgia"/>
                <a:sym typeface="Georgia"/>
              </a:rPr>
              <a:t>East Middle – 677-3537</a:t>
            </a:r>
            <a:endParaRPr/>
          </a:p>
          <a:p>
            <a:pPr marL="342900" lvl="0" indent="-342900" algn="ctr" rtl="0">
              <a:spcBef>
                <a:spcPts val="720"/>
              </a:spcBef>
              <a:spcAft>
                <a:spcPts val="0"/>
              </a:spcAft>
              <a:buSzPts val="2700"/>
              <a:buFont typeface="Noto Sans Symbols"/>
              <a:buNone/>
            </a:pPr>
            <a:r>
              <a:rPr lang="en-US" sz="3600">
                <a:latin typeface="Georgia"/>
                <a:ea typeface="Georgia"/>
                <a:cs typeface="Georgia"/>
                <a:sym typeface="Georgia"/>
              </a:rPr>
              <a:t>East Senior – 677-3310</a:t>
            </a:r>
            <a:endParaRPr sz="3600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 txBox="1">
            <a:spLocks noGrp="1"/>
          </p:cNvSpPr>
          <p:nvPr>
            <p:ph type="title"/>
          </p:nvPr>
        </p:nvSpPr>
        <p:spPr>
          <a:xfrm>
            <a:off x="228600" y="152400"/>
            <a:ext cx="8686800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Georgia"/>
                <a:ea typeface="Georgia"/>
                <a:cs typeface="Georgia"/>
                <a:sym typeface="Georgia"/>
              </a:rPr>
              <a:t>Overview</a:t>
            </a:r>
            <a:endParaRPr/>
          </a:p>
        </p:txBody>
      </p:sp>
      <p:sp>
        <p:nvSpPr>
          <p:cNvPr id="96" name="Google Shape;96;p2"/>
          <p:cNvSpPr txBox="1">
            <a:spLocks noGrp="1"/>
          </p:cNvSpPr>
          <p:nvPr>
            <p:ph type="body" idx="1"/>
          </p:nvPr>
        </p:nvSpPr>
        <p:spPr>
          <a:xfrm>
            <a:off x="228600" y="1676400"/>
            <a:ext cx="86868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Tx/>
              <a:buSzPts val="3000"/>
              <a:buChar char="■"/>
            </a:pPr>
            <a:r>
              <a:rPr lang="en-US" sz="4000" dirty="0">
                <a:latin typeface="Georgia"/>
                <a:ea typeface="Georgia"/>
                <a:cs typeface="Georgia"/>
                <a:sym typeface="Georgia"/>
              </a:rPr>
              <a:t>West Seneca East High School</a:t>
            </a:r>
            <a:endParaRPr sz="4000" dirty="0">
              <a:latin typeface="Georgia"/>
              <a:ea typeface="Georgia"/>
              <a:cs typeface="Georgia"/>
              <a:sym typeface="Georgia"/>
            </a:endParaRPr>
          </a:p>
          <a:p>
            <a:pPr marL="342900" lvl="0" indent="-342900" algn="l" rtl="0">
              <a:spcBef>
                <a:spcPts val="800"/>
              </a:spcBef>
              <a:spcAft>
                <a:spcPts val="0"/>
              </a:spcAft>
              <a:buClrTx/>
              <a:buSzPts val="3000"/>
              <a:buChar char="■"/>
            </a:pPr>
            <a:r>
              <a:rPr lang="en-US" sz="4000" dirty="0">
                <a:latin typeface="Georgia"/>
                <a:ea typeface="Georgia"/>
                <a:cs typeface="Georgia"/>
                <a:sym typeface="Georgia"/>
              </a:rPr>
              <a:t>Graduation Requirements</a:t>
            </a:r>
            <a:endParaRPr dirty="0"/>
          </a:p>
          <a:p>
            <a:pPr marL="342900" lvl="0" indent="-342900" algn="l" rtl="0">
              <a:spcBef>
                <a:spcPts val="800"/>
              </a:spcBef>
              <a:spcAft>
                <a:spcPts val="0"/>
              </a:spcAft>
              <a:buClrTx/>
              <a:buSzPts val="3000"/>
              <a:buChar char="■"/>
            </a:pPr>
            <a:r>
              <a:rPr lang="en-US" sz="4000" dirty="0">
                <a:latin typeface="Georgia"/>
                <a:ea typeface="Georgia"/>
                <a:cs typeface="Georgia"/>
                <a:sym typeface="Georgia"/>
              </a:rPr>
              <a:t>Support Services</a:t>
            </a:r>
            <a:endParaRPr dirty="0"/>
          </a:p>
          <a:p>
            <a:pPr marL="342900" lvl="0" indent="-342900" algn="l" rtl="0">
              <a:spcBef>
                <a:spcPts val="800"/>
              </a:spcBef>
              <a:spcAft>
                <a:spcPts val="0"/>
              </a:spcAft>
              <a:buClrTx/>
              <a:buSzPts val="3000"/>
              <a:buChar char="■"/>
            </a:pPr>
            <a:r>
              <a:rPr lang="en-US" sz="4000" dirty="0">
                <a:latin typeface="Georgia"/>
                <a:ea typeface="Georgia"/>
                <a:cs typeface="Georgia"/>
                <a:sym typeface="Georgia"/>
              </a:rPr>
              <a:t>Program Planning</a:t>
            </a:r>
            <a:endParaRPr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SzPts val="2400"/>
              <a:buNone/>
            </a:pP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"/>
          <p:cNvSpPr txBox="1">
            <a:spLocks noGrp="1"/>
          </p:cNvSpPr>
          <p:nvPr>
            <p:ph type="title"/>
          </p:nvPr>
        </p:nvSpPr>
        <p:spPr>
          <a:xfrm>
            <a:off x="228600" y="152400"/>
            <a:ext cx="8686800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latin typeface="Georgia"/>
                <a:ea typeface="Georgia"/>
                <a:cs typeface="Georgia"/>
                <a:sym typeface="Georgia"/>
              </a:rPr>
              <a:t>West Seneca East High School</a:t>
            </a:r>
            <a:endParaRPr sz="4000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2" name="Google Shape;102;p3"/>
          <p:cNvSpPr txBox="1">
            <a:spLocks noGrp="1"/>
          </p:cNvSpPr>
          <p:nvPr>
            <p:ph type="body" idx="1"/>
          </p:nvPr>
        </p:nvSpPr>
        <p:spPr>
          <a:xfrm>
            <a:off x="228600" y="1676400"/>
            <a:ext cx="86868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114300" algn="l" rtl="0">
              <a:spcBef>
                <a:spcPts val="0"/>
              </a:spcBef>
              <a:spcAft>
                <a:spcPts val="0"/>
              </a:spcAft>
              <a:buSzPts val="2700"/>
              <a:buNone/>
            </a:pPr>
            <a:endParaRPr sz="3600" dirty="0">
              <a:latin typeface="Georgia"/>
              <a:ea typeface="Georgia"/>
              <a:cs typeface="Georgia"/>
              <a:sym typeface="Georgia"/>
            </a:endParaRPr>
          </a:p>
          <a:p>
            <a:pPr marL="742950" lvl="1" indent="-285750" algn="l" rtl="0">
              <a:spcBef>
                <a:spcPts val="720"/>
              </a:spcBef>
              <a:spcAft>
                <a:spcPts val="0"/>
              </a:spcAft>
              <a:buClrTx/>
              <a:buSzPts val="2700"/>
              <a:buChar char="■"/>
            </a:pPr>
            <a:r>
              <a:rPr lang="en-US" sz="3600" dirty="0">
                <a:latin typeface="Georgia"/>
                <a:ea typeface="Georgia"/>
                <a:cs typeface="Georgia"/>
                <a:sym typeface="Georgia"/>
              </a:rPr>
              <a:t>School Day  7:30am – 1:42pm</a:t>
            </a:r>
            <a:endParaRPr dirty="0"/>
          </a:p>
          <a:p>
            <a:pPr marL="742950" lvl="1" indent="-285750" algn="l" rtl="0">
              <a:spcBef>
                <a:spcPts val="720"/>
              </a:spcBef>
              <a:spcAft>
                <a:spcPts val="0"/>
              </a:spcAft>
              <a:buClrTx/>
              <a:buSzPts val="2700"/>
              <a:buChar char="■"/>
            </a:pPr>
            <a:r>
              <a:rPr lang="en-US" sz="3600" dirty="0">
                <a:latin typeface="Georgia"/>
                <a:ea typeface="Georgia"/>
                <a:cs typeface="Georgia"/>
                <a:sym typeface="Georgia"/>
              </a:rPr>
              <a:t>4 min passing time between classes</a:t>
            </a:r>
            <a:endParaRPr dirty="0"/>
          </a:p>
          <a:p>
            <a:pPr marL="742950" lvl="1" indent="-285750" algn="l" rtl="0">
              <a:spcBef>
                <a:spcPts val="720"/>
              </a:spcBef>
              <a:spcAft>
                <a:spcPts val="0"/>
              </a:spcAft>
              <a:buClrTx/>
              <a:buSzPts val="2700"/>
              <a:buChar char="■"/>
            </a:pPr>
            <a:r>
              <a:rPr lang="en-US" sz="3600" dirty="0">
                <a:latin typeface="Georgia"/>
                <a:ea typeface="Georgia"/>
                <a:cs typeface="Georgia"/>
                <a:sym typeface="Georgia"/>
              </a:rPr>
              <a:t>Block Schedule ~ 80 min classes/4 classes per day</a:t>
            </a:r>
            <a:endParaRPr dirty="0"/>
          </a:p>
          <a:p>
            <a:pPr marL="742950" lvl="1" indent="-285750" algn="l" rtl="0">
              <a:spcBef>
                <a:spcPts val="720"/>
              </a:spcBef>
              <a:spcAft>
                <a:spcPts val="0"/>
              </a:spcAft>
              <a:buClrTx/>
              <a:buSzPts val="2700"/>
              <a:buChar char="■"/>
            </a:pPr>
            <a:r>
              <a:rPr lang="en-US" sz="3600" dirty="0">
                <a:latin typeface="Georgia"/>
                <a:ea typeface="Georgia"/>
                <a:cs typeface="Georgia"/>
                <a:sym typeface="Georgia"/>
              </a:rPr>
              <a:t>4 day rotation</a:t>
            </a:r>
            <a:endParaRPr sz="3600" dirty="0">
              <a:latin typeface="Georgia"/>
              <a:ea typeface="Georgia"/>
              <a:cs typeface="Georgia"/>
              <a:sym typeface="Georgia"/>
            </a:endParaRPr>
          </a:p>
          <a:p>
            <a:pPr marL="457200" lvl="1" indent="0" algn="l" rtl="0">
              <a:spcBef>
                <a:spcPts val="600"/>
              </a:spcBef>
              <a:spcAft>
                <a:spcPts val="0"/>
              </a:spcAft>
              <a:buSzPts val="2250"/>
              <a:buNone/>
            </a:pPr>
            <a:endParaRPr sz="3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"/>
          <p:cNvSpPr txBox="1">
            <a:spLocks noGrp="1"/>
          </p:cNvSpPr>
          <p:nvPr>
            <p:ph type="title"/>
          </p:nvPr>
        </p:nvSpPr>
        <p:spPr>
          <a:xfrm>
            <a:off x="228600" y="152400"/>
            <a:ext cx="8686800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Georgia"/>
                <a:ea typeface="Georgia"/>
                <a:cs typeface="Georgia"/>
                <a:sym typeface="Georgia"/>
              </a:rPr>
              <a:t>School Involvement</a:t>
            </a:r>
            <a:endParaRPr/>
          </a:p>
        </p:txBody>
      </p:sp>
      <p:sp>
        <p:nvSpPr>
          <p:cNvPr id="108" name="Google Shape;108;p4"/>
          <p:cNvSpPr txBox="1">
            <a:spLocks noGrp="1"/>
          </p:cNvSpPr>
          <p:nvPr>
            <p:ph type="body" idx="1"/>
          </p:nvPr>
        </p:nvSpPr>
        <p:spPr>
          <a:xfrm>
            <a:off x="228600" y="1676400"/>
            <a:ext cx="86868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Tx/>
              <a:buSzPts val="2400"/>
              <a:buChar char="■"/>
            </a:pPr>
            <a:r>
              <a:rPr lang="en-US" dirty="0">
                <a:latin typeface="Georgia"/>
                <a:ea typeface="Georgia"/>
                <a:cs typeface="Georgia"/>
                <a:sym typeface="Georgia"/>
              </a:rPr>
              <a:t>Clubs and Organizations</a:t>
            </a:r>
            <a:endParaRPr dirty="0"/>
          </a:p>
          <a:p>
            <a:pPr marL="1143000" lvl="2" indent="-228600" algn="l" rtl="0">
              <a:spcBef>
                <a:spcPts val="480"/>
              </a:spcBef>
              <a:spcAft>
                <a:spcPts val="0"/>
              </a:spcAft>
              <a:buClrTx/>
              <a:buSzPts val="1800"/>
              <a:buChar char="■"/>
            </a:pPr>
            <a:r>
              <a:rPr lang="en-US" dirty="0">
                <a:latin typeface="Georgia"/>
                <a:ea typeface="Georgia"/>
                <a:cs typeface="Georgia"/>
                <a:sym typeface="Georgia"/>
              </a:rPr>
              <a:t>East Senior offers over 30 different clubs!</a:t>
            </a:r>
            <a:endParaRPr dirty="0"/>
          </a:p>
          <a:p>
            <a:pPr marL="1143000" lvl="2" indent="-228600" algn="l" rtl="0">
              <a:spcBef>
                <a:spcPts val="480"/>
              </a:spcBef>
              <a:spcAft>
                <a:spcPts val="0"/>
              </a:spcAft>
              <a:buClrTx/>
              <a:buSzPts val="1800"/>
              <a:buChar char="■"/>
            </a:pPr>
            <a:r>
              <a:rPr lang="en-US" dirty="0">
                <a:latin typeface="Georgia"/>
                <a:ea typeface="Georgia"/>
                <a:cs typeface="Georgia"/>
                <a:sym typeface="Georgia"/>
              </a:rPr>
              <a:t>Class Council, Art, Spanish, French, Science, Yearbook, Student Council, Drama, Musical, Masterminds, International, etc.</a:t>
            </a:r>
            <a:endParaRPr sz="1400" dirty="0">
              <a:latin typeface="Georgia"/>
              <a:ea typeface="Georgia"/>
              <a:cs typeface="Georgia"/>
              <a:sym typeface="Georgia"/>
            </a:endParaRPr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Tx/>
              <a:buSzPts val="2400"/>
              <a:buChar char="■"/>
            </a:pPr>
            <a:r>
              <a:rPr lang="en-US" dirty="0">
                <a:latin typeface="Georgia"/>
                <a:ea typeface="Georgia"/>
                <a:cs typeface="Georgia"/>
                <a:sym typeface="Georgia"/>
              </a:rPr>
              <a:t>Sports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  <a:p>
            <a:pPr marL="1143000" lvl="2" indent="-228600" algn="l" rtl="0">
              <a:spcBef>
                <a:spcPts val="480"/>
              </a:spcBef>
              <a:spcAft>
                <a:spcPts val="0"/>
              </a:spcAft>
              <a:buClrTx/>
              <a:buSzPts val="1800"/>
              <a:buChar char="■"/>
            </a:pPr>
            <a:r>
              <a:rPr lang="en-US" dirty="0">
                <a:latin typeface="Georgia"/>
                <a:ea typeface="Georgia"/>
                <a:cs typeface="Georgia"/>
                <a:sym typeface="Georgia"/>
              </a:rPr>
              <a:t>East Senior offers about 30 sports for boys and girls</a:t>
            </a:r>
            <a:endParaRPr dirty="0"/>
          </a:p>
          <a:p>
            <a:pPr marL="1143000" lvl="2" indent="-228600" algn="l" rtl="0">
              <a:spcBef>
                <a:spcPts val="480"/>
              </a:spcBef>
              <a:spcAft>
                <a:spcPts val="0"/>
              </a:spcAft>
              <a:buClrTx/>
              <a:buSzPts val="1800"/>
              <a:buChar char="■"/>
            </a:pPr>
            <a:r>
              <a:rPr lang="en-US" dirty="0">
                <a:latin typeface="Georgia"/>
                <a:ea typeface="Georgia"/>
                <a:cs typeface="Georgia"/>
                <a:sym typeface="Georgia"/>
              </a:rPr>
              <a:t>Visit the athletic website for sport offerings and details </a:t>
            </a:r>
            <a:r>
              <a:rPr lang="en-US" u="sng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https://www.wscschools.org/domain/1292</a:t>
            </a:r>
            <a:endParaRPr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Tx/>
              <a:buSzPts val="2400"/>
              <a:buChar char="■"/>
            </a:pPr>
            <a:r>
              <a:rPr lang="en-US" dirty="0">
                <a:latin typeface="Georgia"/>
                <a:ea typeface="Georgia"/>
                <a:cs typeface="Georgia"/>
                <a:sym typeface="Georgia"/>
              </a:rPr>
              <a:t>Volunteer Work/Community Service 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  <a:p>
            <a:pPr marL="1143000" lvl="2" indent="-228600" algn="l" rtl="0">
              <a:spcBef>
                <a:spcPts val="480"/>
              </a:spcBef>
              <a:spcAft>
                <a:spcPts val="0"/>
              </a:spcAft>
              <a:buSzPts val="1800"/>
              <a:buFont typeface="Noto Sans Symbols"/>
              <a:buNone/>
            </a:pPr>
            <a:endParaRPr dirty="0"/>
          </a:p>
          <a:p>
            <a:pPr marL="342900" lvl="0" indent="-190500" algn="l" rtl="0">
              <a:spcBef>
                <a:spcPts val="640"/>
              </a:spcBef>
              <a:spcAft>
                <a:spcPts val="0"/>
              </a:spcAft>
              <a:buSzPts val="2400"/>
              <a:buNone/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"/>
          <p:cNvSpPr txBox="1">
            <a:spLocks noGrp="1"/>
          </p:cNvSpPr>
          <p:nvPr>
            <p:ph type="title"/>
          </p:nvPr>
        </p:nvSpPr>
        <p:spPr>
          <a:xfrm>
            <a:off x="228600" y="152400"/>
            <a:ext cx="8686800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Georgia"/>
                <a:ea typeface="Georgia"/>
                <a:cs typeface="Georgia"/>
                <a:sym typeface="Georgia"/>
              </a:rPr>
              <a:t>Graduation Requirements</a:t>
            </a:r>
            <a:endParaRPr/>
          </a:p>
        </p:txBody>
      </p:sp>
      <p:sp>
        <p:nvSpPr>
          <p:cNvPr id="115" name="Google Shape;115;p5"/>
          <p:cNvSpPr txBox="1">
            <a:spLocks noGrp="1"/>
          </p:cNvSpPr>
          <p:nvPr>
            <p:ph type="body" idx="1"/>
          </p:nvPr>
        </p:nvSpPr>
        <p:spPr>
          <a:xfrm>
            <a:off x="228600" y="1676400"/>
            <a:ext cx="86868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Pts val="3360"/>
              <a:buFont typeface="Noto Sans Symbols"/>
              <a:buChar char="▪"/>
            </a:pPr>
            <a:r>
              <a:rPr lang="en-US" sz="2800" dirty="0">
                <a:latin typeface="Georgia"/>
                <a:ea typeface="Georgia"/>
                <a:cs typeface="Georgia"/>
                <a:sym typeface="Georgia"/>
              </a:rPr>
              <a:t>4 years of English and Social</a:t>
            </a:r>
            <a:endParaRPr dirty="0"/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Tx/>
              <a:buSzPts val="3360"/>
              <a:buFont typeface="Noto Sans Symbols"/>
              <a:buChar char="▪"/>
            </a:pPr>
            <a:r>
              <a:rPr lang="en-US" sz="2800" dirty="0">
                <a:latin typeface="Georgia"/>
                <a:ea typeface="Georgia"/>
                <a:cs typeface="Georgia"/>
                <a:sym typeface="Georgia"/>
              </a:rPr>
              <a:t>3 years of Math and Science</a:t>
            </a:r>
            <a:endParaRPr dirty="0"/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Tx/>
              <a:buSzPts val="3360"/>
              <a:buFont typeface="Noto Sans Symbols"/>
              <a:buChar char="▪"/>
            </a:pPr>
            <a:r>
              <a:rPr lang="en-US" sz="2800" dirty="0">
                <a:latin typeface="Georgia"/>
                <a:ea typeface="Georgia"/>
                <a:cs typeface="Georgia"/>
                <a:sym typeface="Georgia"/>
              </a:rPr>
              <a:t>4 years of Physical Education</a:t>
            </a:r>
            <a:endParaRPr dirty="0"/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Tx/>
              <a:buSzPts val="3360"/>
              <a:buFont typeface="Noto Sans Symbols"/>
              <a:buChar char="▪"/>
            </a:pPr>
            <a:r>
              <a:rPr lang="en-US" sz="2800" dirty="0">
                <a:latin typeface="Georgia"/>
                <a:ea typeface="Georgia"/>
                <a:cs typeface="Georgia"/>
                <a:sym typeface="Georgia"/>
              </a:rPr>
              <a:t>½ year Health</a:t>
            </a:r>
            <a:endParaRPr dirty="0"/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Tx/>
              <a:buSzPts val="3360"/>
              <a:buFont typeface="Noto Sans Symbols"/>
              <a:buChar char="▪"/>
            </a:pPr>
            <a:r>
              <a:rPr lang="en-US" sz="2800" dirty="0">
                <a:latin typeface="Georgia"/>
                <a:ea typeface="Georgia"/>
                <a:cs typeface="Georgia"/>
                <a:sym typeface="Georgia"/>
              </a:rPr>
              <a:t>1 year of Language Other Than English </a:t>
            </a:r>
            <a:endParaRPr dirty="0"/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Tx/>
              <a:buSzPts val="3360"/>
              <a:buFont typeface="Noto Sans Symbols"/>
              <a:buChar char="▪"/>
            </a:pPr>
            <a:r>
              <a:rPr lang="en-US" sz="2800" dirty="0">
                <a:latin typeface="Georgia"/>
                <a:ea typeface="Georgia"/>
                <a:cs typeface="Georgia"/>
                <a:sym typeface="Georgia"/>
              </a:rPr>
              <a:t>1 year of Art/Music</a:t>
            </a:r>
            <a:endParaRPr dirty="0"/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Tx/>
              <a:buSzPts val="3360"/>
              <a:buFont typeface="Noto Sans Symbols"/>
              <a:buChar char="▪"/>
            </a:pPr>
            <a:r>
              <a:rPr lang="en-US" sz="2800" dirty="0">
                <a:latin typeface="Georgia"/>
                <a:ea typeface="Georgia"/>
                <a:cs typeface="Georgia"/>
                <a:sym typeface="Georgia"/>
              </a:rPr>
              <a:t>Total 22.0 Credits</a:t>
            </a:r>
            <a:endParaRPr dirty="0"/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Tx/>
              <a:buSzPts val="3360"/>
              <a:buFont typeface="Noto Sans Symbols"/>
              <a:buChar char="▪"/>
            </a:pPr>
            <a:r>
              <a:rPr lang="en-US" sz="2800" dirty="0">
                <a:latin typeface="Georgia"/>
                <a:ea typeface="Georgia"/>
                <a:cs typeface="Georgia"/>
                <a:sym typeface="Georgia"/>
              </a:rPr>
              <a:t>Minimum of 6.5 credits each year </a:t>
            </a:r>
            <a:endParaRPr sz="2800" dirty="0">
              <a:latin typeface="Georgia"/>
              <a:ea typeface="Georgia"/>
              <a:cs typeface="Georgia"/>
              <a:sym typeface="Georgia"/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Tx/>
              <a:buSzPts val="3360"/>
              <a:buFont typeface="Noto Sans Symbols"/>
              <a:buChar char="▪"/>
            </a:pPr>
            <a:r>
              <a:rPr lang="en-US" sz="2800" dirty="0">
                <a:latin typeface="Georgia"/>
                <a:ea typeface="Georgia"/>
                <a:cs typeface="Georgia"/>
                <a:sym typeface="Georgia"/>
              </a:rPr>
              <a:t>Minimum of 65 on each Regents exam</a:t>
            </a:r>
            <a:endParaRPr dirty="0"/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SzPts val="2100"/>
              <a:buFont typeface="Arial"/>
              <a:buNone/>
            </a:pPr>
            <a:endParaRPr sz="2800" dirty="0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"/>
          <p:cNvSpPr txBox="1">
            <a:spLocks noGrp="1"/>
          </p:cNvSpPr>
          <p:nvPr>
            <p:ph type="ctrTitle"/>
          </p:nvPr>
        </p:nvSpPr>
        <p:spPr>
          <a:xfrm>
            <a:off x="152400" y="1219200"/>
            <a:ext cx="88392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Georgia"/>
                <a:ea typeface="Georgia"/>
                <a:cs typeface="Georgia"/>
                <a:sym typeface="Georgia"/>
              </a:rPr>
              <a:t>Types of Diplomas</a:t>
            </a:r>
            <a:r>
              <a:rPr lang="en-US"/>
              <a:t>	</a:t>
            </a:r>
            <a:endParaRPr/>
          </a:p>
        </p:txBody>
      </p:sp>
      <p:sp>
        <p:nvSpPr>
          <p:cNvPr id="122" name="Google Shape;122;p6"/>
          <p:cNvSpPr txBox="1">
            <a:spLocks noGrp="1"/>
          </p:cNvSpPr>
          <p:nvPr>
            <p:ph type="subTitle" idx="1"/>
          </p:nvPr>
        </p:nvSpPr>
        <p:spPr>
          <a:xfrm>
            <a:off x="152400" y="2895600"/>
            <a:ext cx="8839200" cy="220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2400"/>
              <a:buFont typeface="Noto Sans Symbols"/>
              <a:buNone/>
            </a:pPr>
            <a:r>
              <a:rPr lang="en-US">
                <a:latin typeface="Georgia"/>
                <a:ea typeface="Georgia"/>
                <a:cs typeface="Georgia"/>
                <a:sym typeface="Georgia"/>
              </a:rPr>
              <a:t>Regents Diploma</a:t>
            </a:r>
            <a:endParaRPr/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SzPts val="2400"/>
              <a:buFont typeface="Noto Sans Symbols"/>
              <a:buNone/>
            </a:pPr>
            <a:r>
              <a:rPr lang="en-US">
                <a:latin typeface="Georgia"/>
                <a:ea typeface="Georgia"/>
                <a:cs typeface="Georgia"/>
                <a:sym typeface="Georgia"/>
              </a:rPr>
              <a:t>And</a:t>
            </a:r>
            <a:endParaRPr/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SzPts val="2400"/>
              <a:buFont typeface="Noto Sans Symbols"/>
              <a:buNone/>
            </a:pPr>
            <a:r>
              <a:rPr lang="en-US">
                <a:latin typeface="Georgia"/>
                <a:ea typeface="Georgia"/>
                <a:cs typeface="Georgia"/>
                <a:sym typeface="Georgia"/>
              </a:rPr>
              <a:t>Regents Diploma with Advanced Designation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7"/>
          <p:cNvSpPr txBox="1">
            <a:spLocks noGrp="1"/>
          </p:cNvSpPr>
          <p:nvPr>
            <p:ph type="title"/>
          </p:nvPr>
        </p:nvSpPr>
        <p:spPr>
          <a:xfrm>
            <a:off x="228600" y="152400"/>
            <a:ext cx="8686800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Georgia"/>
                <a:ea typeface="Georgia"/>
                <a:cs typeface="Georgia"/>
                <a:sym typeface="Georgia"/>
              </a:rPr>
              <a:t>Types of Diplomas</a:t>
            </a:r>
            <a:endParaRPr/>
          </a:p>
        </p:txBody>
      </p:sp>
      <p:sp>
        <p:nvSpPr>
          <p:cNvPr id="129" name="Google Shape;129;p7"/>
          <p:cNvSpPr txBox="1">
            <a:spLocks noGrp="1"/>
          </p:cNvSpPr>
          <p:nvPr>
            <p:ph type="body" idx="1"/>
          </p:nvPr>
        </p:nvSpPr>
        <p:spPr>
          <a:xfrm>
            <a:off x="304800" y="1828800"/>
            <a:ext cx="3744913" cy="4657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342900" lvl="0" indent="-34290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ts val="3360"/>
              <a:buFont typeface="Noto Sans Symbols"/>
              <a:buChar char="▪"/>
            </a:pPr>
            <a:r>
              <a:rPr lang="en-US" b="1" dirty="0">
                <a:latin typeface="Georgia"/>
                <a:ea typeface="Georgia"/>
                <a:cs typeface="Georgia"/>
                <a:sym typeface="Georgia"/>
              </a:rPr>
              <a:t>Regents Diploma</a:t>
            </a:r>
            <a:endParaRPr dirty="0"/>
          </a:p>
          <a:p>
            <a:pPr marL="742950" lvl="1" indent="-118109" algn="l" rtl="0">
              <a:lnSpc>
                <a:spcPct val="70000"/>
              </a:lnSpc>
              <a:spcBef>
                <a:spcPts val="440"/>
              </a:spcBef>
              <a:spcAft>
                <a:spcPts val="0"/>
              </a:spcAft>
              <a:buSzPts val="2640"/>
              <a:buFont typeface="Noto Sans Symbols"/>
              <a:buNone/>
            </a:pPr>
            <a:endParaRPr sz="2200" dirty="0">
              <a:latin typeface="Georgia"/>
              <a:ea typeface="Georgia"/>
              <a:cs typeface="Georgia"/>
              <a:sym typeface="Georgia"/>
            </a:endParaRPr>
          </a:p>
          <a:p>
            <a:pPr marL="742950" lvl="1" indent="-285750" algn="l" rtl="0">
              <a:lnSpc>
                <a:spcPct val="70000"/>
              </a:lnSpc>
              <a:spcBef>
                <a:spcPts val="480"/>
              </a:spcBef>
              <a:spcAft>
                <a:spcPts val="0"/>
              </a:spcAft>
              <a:buClrTx/>
              <a:buSzPts val="2880"/>
              <a:buFont typeface="Noto Sans Symbols"/>
              <a:buChar char="▪"/>
            </a:pPr>
            <a:r>
              <a:rPr lang="en-US" dirty="0">
                <a:latin typeface="Georgia"/>
                <a:ea typeface="Georgia"/>
                <a:cs typeface="Georgia"/>
                <a:sym typeface="Georgia"/>
              </a:rPr>
              <a:t>Must pass 5 Regents exams</a:t>
            </a:r>
            <a:endParaRPr dirty="0"/>
          </a:p>
          <a:p>
            <a:pPr marL="742950" lvl="1" indent="-285750" algn="l" rtl="0">
              <a:lnSpc>
                <a:spcPct val="70000"/>
              </a:lnSpc>
              <a:spcBef>
                <a:spcPts val="480"/>
              </a:spcBef>
              <a:spcAft>
                <a:spcPts val="0"/>
              </a:spcAft>
              <a:buClrTx/>
              <a:buSzPts val="2880"/>
              <a:buFont typeface="Noto Sans Symbols"/>
              <a:buChar char="▪"/>
            </a:pPr>
            <a:r>
              <a:rPr lang="en-US" dirty="0">
                <a:latin typeface="Georgia"/>
                <a:ea typeface="Georgia"/>
                <a:cs typeface="Georgia"/>
                <a:sym typeface="Georgia"/>
              </a:rPr>
              <a:t>Regents Exams in:</a:t>
            </a:r>
            <a:endParaRPr dirty="0"/>
          </a:p>
          <a:p>
            <a:pPr marL="1143000" lvl="2" indent="-228600" algn="l" rtl="0">
              <a:lnSpc>
                <a:spcPct val="70000"/>
              </a:lnSpc>
              <a:spcBef>
                <a:spcPts val="480"/>
              </a:spcBef>
              <a:spcAft>
                <a:spcPts val="0"/>
              </a:spcAft>
              <a:buClrTx/>
              <a:buSzPts val="2880"/>
              <a:buFont typeface="Noto Sans Symbols"/>
              <a:buChar char="▪"/>
            </a:pPr>
            <a:r>
              <a:rPr lang="en-US" sz="2400" dirty="0">
                <a:latin typeface="Georgia"/>
                <a:ea typeface="Georgia"/>
                <a:cs typeface="Georgia"/>
                <a:sym typeface="Georgia"/>
              </a:rPr>
              <a:t>English </a:t>
            </a:r>
            <a:endParaRPr sz="2400" dirty="0">
              <a:latin typeface="Georgia"/>
              <a:ea typeface="Georgia"/>
              <a:cs typeface="Georgia"/>
              <a:sym typeface="Georgia"/>
            </a:endParaRPr>
          </a:p>
          <a:p>
            <a:pPr marL="1143000" lvl="2" indent="-228600" algn="l" rtl="0">
              <a:lnSpc>
                <a:spcPct val="70000"/>
              </a:lnSpc>
              <a:spcBef>
                <a:spcPts val="480"/>
              </a:spcBef>
              <a:spcAft>
                <a:spcPts val="0"/>
              </a:spcAft>
              <a:buClrTx/>
              <a:buSzPts val="2880"/>
              <a:buFont typeface="Noto Sans Symbols"/>
              <a:buChar char="▪"/>
            </a:pPr>
            <a:r>
              <a:rPr lang="en-US" sz="2400" dirty="0">
                <a:latin typeface="Georgia"/>
                <a:ea typeface="Georgia"/>
                <a:cs typeface="Georgia"/>
                <a:sym typeface="Georgia"/>
              </a:rPr>
              <a:t>Social Studies</a:t>
            </a:r>
            <a:endParaRPr sz="2400" dirty="0">
              <a:latin typeface="Georgia"/>
              <a:ea typeface="Georgia"/>
              <a:cs typeface="Georgia"/>
              <a:sym typeface="Georgia"/>
            </a:endParaRPr>
          </a:p>
          <a:p>
            <a:pPr marL="1143000" lvl="2" indent="-228600" algn="l" rtl="0">
              <a:lnSpc>
                <a:spcPct val="70000"/>
              </a:lnSpc>
              <a:spcBef>
                <a:spcPts val="480"/>
              </a:spcBef>
              <a:spcAft>
                <a:spcPts val="0"/>
              </a:spcAft>
              <a:buClrTx/>
              <a:buSzPts val="2880"/>
              <a:buFont typeface="Noto Sans Symbols"/>
              <a:buChar char="▪"/>
            </a:pPr>
            <a:r>
              <a:rPr lang="en-US" sz="2400" dirty="0">
                <a:latin typeface="Georgia"/>
                <a:ea typeface="Georgia"/>
                <a:cs typeface="Georgia"/>
                <a:sym typeface="Georgia"/>
              </a:rPr>
              <a:t>Science</a:t>
            </a:r>
            <a:endParaRPr dirty="0"/>
          </a:p>
          <a:p>
            <a:pPr marL="1143000" lvl="2" indent="-228600" algn="l" rtl="0">
              <a:lnSpc>
                <a:spcPct val="70000"/>
              </a:lnSpc>
              <a:spcBef>
                <a:spcPts val="480"/>
              </a:spcBef>
              <a:spcAft>
                <a:spcPts val="0"/>
              </a:spcAft>
              <a:buClrTx/>
              <a:buSzPts val="2880"/>
              <a:buFont typeface="Noto Sans Symbols"/>
              <a:buChar char="▪"/>
            </a:pPr>
            <a:r>
              <a:rPr lang="en-US" sz="2400" dirty="0">
                <a:latin typeface="Georgia"/>
                <a:ea typeface="Georgia"/>
                <a:cs typeface="Georgia"/>
                <a:sym typeface="Georgia"/>
              </a:rPr>
              <a:t>Math</a:t>
            </a:r>
            <a:endParaRPr dirty="0"/>
          </a:p>
          <a:p>
            <a:pPr marL="1143000" lvl="2" indent="-228600" algn="l" rtl="0">
              <a:lnSpc>
                <a:spcPct val="70000"/>
              </a:lnSpc>
              <a:spcBef>
                <a:spcPts val="480"/>
              </a:spcBef>
              <a:spcAft>
                <a:spcPts val="0"/>
              </a:spcAft>
              <a:buClrTx/>
              <a:buSzPts val="2880"/>
              <a:buFont typeface="Noto Sans Symbols"/>
              <a:buChar char="▪"/>
            </a:pPr>
            <a:r>
              <a:rPr lang="en-US" sz="2400" dirty="0">
                <a:latin typeface="Georgia"/>
                <a:ea typeface="Georgia"/>
                <a:cs typeface="Georgia"/>
                <a:sym typeface="Georgia"/>
              </a:rPr>
              <a:t>5</a:t>
            </a:r>
            <a:r>
              <a:rPr lang="en-US" sz="2400" baseline="30000" dirty="0">
                <a:latin typeface="Georgia"/>
                <a:ea typeface="Georgia"/>
                <a:cs typeface="Georgia"/>
                <a:sym typeface="Georgia"/>
              </a:rPr>
              <a:t>th</a:t>
            </a:r>
            <a:r>
              <a:rPr lang="en-US" sz="2400" dirty="0">
                <a:latin typeface="Georgia"/>
                <a:ea typeface="Georgia"/>
                <a:cs typeface="Georgia"/>
                <a:sym typeface="Georgia"/>
              </a:rPr>
              <a:t> exam can be an additional exam in Social Studies, Science or Math</a:t>
            </a:r>
            <a:endParaRPr sz="2400" dirty="0">
              <a:latin typeface="Georgia"/>
              <a:ea typeface="Georgia"/>
              <a:cs typeface="Georgia"/>
              <a:sym typeface="Georgia"/>
            </a:endParaRPr>
          </a:p>
          <a:p>
            <a:pPr marL="342900" lvl="0" indent="-247650" algn="l" rtl="0">
              <a:lnSpc>
                <a:spcPct val="70000"/>
              </a:lnSpc>
              <a:spcBef>
                <a:spcPts val="400"/>
              </a:spcBef>
              <a:spcAft>
                <a:spcPts val="0"/>
              </a:spcAft>
              <a:buSzPts val="1500"/>
              <a:buFont typeface="Arial"/>
              <a:buNone/>
            </a:pPr>
            <a:endParaRPr sz="2000" dirty="0">
              <a:latin typeface="Georgia"/>
              <a:ea typeface="Georgia"/>
              <a:cs typeface="Georgia"/>
              <a:sym typeface="Georgia"/>
            </a:endParaRPr>
          </a:p>
          <a:p>
            <a:pPr marL="342900" lvl="0" indent="-266700" algn="l" rtl="0">
              <a:lnSpc>
                <a:spcPct val="70000"/>
              </a:lnSpc>
              <a:spcBef>
                <a:spcPts val="320"/>
              </a:spcBef>
              <a:spcAft>
                <a:spcPts val="0"/>
              </a:spcAft>
              <a:buSzPts val="1200"/>
              <a:buFont typeface="Arial"/>
              <a:buNone/>
            </a:pPr>
            <a:endParaRPr sz="1600" dirty="0"/>
          </a:p>
        </p:txBody>
      </p:sp>
      <p:sp>
        <p:nvSpPr>
          <p:cNvPr id="130" name="Google Shape;130;p7"/>
          <p:cNvSpPr txBox="1">
            <a:spLocks noGrp="1"/>
          </p:cNvSpPr>
          <p:nvPr>
            <p:ph type="body" idx="2"/>
          </p:nvPr>
        </p:nvSpPr>
        <p:spPr>
          <a:xfrm>
            <a:off x="4114800" y="1828800"/>
            <a:ext cx="42672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ts val="3120"/>
              <a:buFont typeface="Noto Sans Symbols"/>
              <a:buChar char="▪"/>
            </a:pPr>
            <a:r>
              <a:rPr lang="en-US" sz="2600" b="1" dirty="0">
                <a:latin typeface="Georgia"/>
                <a:ea typeface="Georgia"/>
                <a:cs typeface="Georgia"/>
                <a:sym typeface="Georgia"/>
              </a:rPr>
              <a:t>Regents w/Advanced Designation</a:t>
            </a:r>
            <a:endParaRPr dirty="0"/>
          </a:p>
          <a:p>
            <a:pPr marL="742950" lvl="1" indent="-285750" algn="l" rtl="0">
              <a:lnSpc>
                <a:spcPct val="70000"/>
              </a:lnSpc>
              <a:spcBef>
                <a:spcPts val="480"/>
              </a:spcBef>
              <a:spcAft>
                <a:spcPts val="0"/>
              </a:spcAft>
              <a:buClrTx/>
              <a:buSzPts val="2880"/>
              <a:buFont typeface="Noto Sans Symbols"/>
              <a:buChar char="▪"/>
            </a:pPr>
            <a:r>
              <a:rPr lang="en-US" dirty="0">
                <a:latin typeface="Georgia"/>
                <a:ea typeface="Georgia"/>
                <a:cs typeface="Georgia"/>
                <a:sym typeface="Georgia"/>
              </a:rPr>
              <a:t>Must pass 9 Regents Exams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  <a:p>
            <a:pPr marL="742950" lvl="1" indent="-285750" algn="l" rtl="0">
              <a:lnSpc>
                <a:spcPct val="70000"/>
              </a:lnSpc>
              <a:spcBef>
                <a:spcPts val="480"/>
              </a:spcBef>
              <a:spcAft>
                <a:spcPts val="0"/>
              </a:spcAft>
              <a:buClrTx/>
              <a:buSzPts val="2880"/>
              <a:buFont typeface="Noto Sans Symbols"/>
              <a:buChar char="▪"/>
            </a:pPr>
            <a:r>
              <a:rPr lang="en-US" dirty="0">
                <a:latin typeface="Georgia"/>
                <a:ea typeface="Georgia"/>
                <a:cs typeface="Georgia"/>
                <a:sym typeface="Georgia"/>
              </a:rPr>
              <a:t>Regents Exams in:</a:t>
            </a:r>
            <a:endParaRPr dirty="0"/>
          </a:p>
          <a:p>
            <a:pPr marL="1143000" lvl="2" indent="-228600" algn="l" rtl="0">
              <a:lnSpc>
                <a:spcPct val="70000"/>
              </a:lnSpc>
              <a:spcBef>
                <a:spcPts val="480"/>
              </a:spcBef>
              <a:spcAft>
                <a:spcPts val="0"/>
              </a:spcAft>
              <a:buClrTx/>
              <a:buSzPts val="2880"/>
              <a:buFont typeface="Noto Sans Symbols"/>
              <a:buChar char="▪"/>
            </a:pPr>
            <a:r>
              <a:rPr lang="en-US" sz="2400" dirty="0">
                <a:latin typeface="Georgia"/>
                <a:ea typeface="Georgia"/>
                <a:cs typeface="Georgia"/>
                <a:sym typeface="Georgia"/>
              </a:rPr>
              <a:t>English </a:t>
            </a:r>
            <a:endParaRPr sz="2400" dirty="0">
              <a:latin typeface="Georgia"/>
              <a:ea typeface="Georgia"/>
              <a:cs typeface="Georgia"/>
              <a:sym typeface="Georgia"/>
            </a:endParaRPr>
          </a:p>
          <a:p>
            <a:pPr marL="1143000" lvl="2" indent="-228600" algn="l" rtl="0">
              <a:lnSpc>
                <a:spcPct val="70000"/>
              </a:lnSpc>
              <a:spcBef>
                <a:spcPts val="480"/>
              </a:spcBef>
              <a:spcAft>
                <a:spcPts val="0"/>
              </a:spcAft>
              <a:buClrTx/>
              <a:buSzPts val="2880"/>
              <a:buFont typeface="Noto Sans Symbols"/>
              <a:buChar char="▪"/>
            </a:pPr>
            <a:r>
              <a:rPr lang="en-US" sz="2400" dirty="0">
                <a:latin typeface="Georgia"/>
                <a:ea typeface="Georgia"/>
                <a:cs typeface="Georgia"/>
                <a:sym typeface="Georgia"/>
              </a:rPr>
              <a:t>Global</a:t>
            </a:r>
            <a:endParaRPr dirty="0"/>
          </a:p>
          <a:p>
            <a:pPr marL="1143000" lvl="2" indent="-228600" algn="l" rtl="0">
              <a:lnSpc>
                <a:spcPct val="70000"/>
              </a:lnSpc>
              <a:spcBef>
                <a:spcPts val="480"/>
              </a:spcBef>
              <a:spcAft>
                <a:spcPts val="0"/>
              </a:spcAft>
              <a:buClrTx/>
              <a:buSzPts val="2880"/>
              <a:buFont typeface="Noto Sans Symbols"/>
              <a:buChar char="▪"/>
            </a:pPr>
            <a:r>
              <a:rPr lang="en-US" sz="2400" dirty="0">
                <a:latin typeface="Georgia"/>
                <a:ea typeface="Georgia"/>
                <a:cs typeface="Georgia"/>
                <a:sym typeface="Georgia"/>
              </a:rPr>
              <a:t>US History</a:t>
            </a:r>
            <a:endParaRPr dirty="0"/>
          </a:p>
          <a:p>
            <a:pPr marL="1143000" lvl="2" indent="-228600" algn="l" rtl="0">
              <a:lnSpc>
                <a:spcPct val="70000"/>
              </a:lnSpc>
              <a:spcBef>
                <a:spcPts val="480"/>
              </a:spcBef>
              <a:spcAft>
                <a:spcPts val="0"/>
              </a:spcAft>
              <a:buClrTx/>
              <a:buSzPts val="2880"/>
              <a:buFont typeface="Noto Sans Symbols"/>
              <a:buChar char="▪"/>
            </a:pPr>
            <a:r>
              <a:rPr lang="en-US" sz="2400" dirty="0">
                <a:latin typeface="Georgia"/>
                <a:ea typeface="Georgia"/>
                <a:cs typeface="Georgia"/>
                <a:sym typeface="Georgia"/>
              </a:rPr>
              <a:t>2 Science </a:t>
            </a:r>
            <a:r>
              <a:rPr lang="en-US" sz="1200" dirty="0">
                <a:latin typeface="Georgia"/>
                <a:ea typeface="Georgia"/>
                <a:cs typeface="Georgia"/>
                <a:sym typeface="Georgia"/>
              </a:rPr>
              <a:t>(Physical/ &amp; Liv Env)</a:t>
            </a:r>
            <a:endParaRPr sz="1200" dirty="0">
              <a:latin typeface="Georgia"/>
              <a:ea typeface="Georgia"/>
              <a:cs typeface="Georgia"/>
              <a:sym typeface="Georgia"/>
            </a:endParaRPr>
          </a:p>
          <a:p>
            <a:pPr marL="1143000" lvl="2" indent="-228600" algn="l" rtl="0">
              <a:lnSpc>
                <a:spcPct val="70000"/>
              </a:lnSpc>
              <a:spcBef>
                <a:spcPts val="480"/>
              </a:spcBef>
              <a:spcAft>
                <a:spcPts val="0"/>
              </a:spcAft>
              <a:buClrTx/>
              <a:buSzPts val="2880"/>
              <a:buFont typeface="Noto Sans Symbols"/>
              <a:buChar char="▪"/>
            </a:pPr>
            <a:r>
              <a:rPr lang="en-US" sz="2400" dirty="0">
                <a:latin typeface="Georgia"/>
                <a:ea typeface="Georgia"/>
                <a:cs typeface="Georgia"/>
                <a:sym typeface="Georgia"/>
              </a:rPr>
              <a:t>Foreign Language </a:t>
            </a:r>
            <a:r>
              <a:rPr lang="en-US" sz="1800" dirty="0">
                <a:latin typeface="Georgia"/>
                <a:ea typeface="Georgia"/>
                <a:cs typeface="Georgia"/>
                <a:sym typeface="Georgia"/>
              </a:rPr>
              <a:t>(Regents Equivalent Exam)</a:t>
            </a:r>
            <a:endParaRPr sz="1800" dirty="0">
              <a:latin typeface="Georgia"/>
              <a:ea typeface="Georgia"/>
              <a:cs typeface="Georgia"/>
              <a:sym typeface="Georgia"/>
            </a:endParaRPr>
          </a:p>
          <a:p>
            <a:pPr marL="1143000" lvl="2" indent="-228600" algn="l" rtl="0">
              <a:lnSpc>
                <a:spcPct val="70000"/>
              </a:lnSpc>
              <a:spcBef>
                <a:spcPts val="480"/>
              </a:spcBef>
              <a:spcAft>
                <a:spcPts val="0"/>
              </a:spcAft>
              <a:buClrTx/>
              <a:buSzPts val="2880"/>
              <a:buFont typeface="Noto Sans Symbols"/>
              <a:buChar char="▪"/>
            </a:pPr>
            <a:r>
              <a:rPr lang="en-US" sz="2400" dirty="0">
                <a:latin typeface="Georgia"/>
                <a:ea typeface="Georgia"/>
                <a:cs typeface="Georgia"/>
                <a:sym typeface="Georgia"/>
              </a:rPr>
              <a:t>Algebra </a:t>
            </a:r>
            <a:endParaRPr sz="2400" dirty="0">
              <a:latin typeface="Georgia"/>
              <a:ea typeface="Georgia"/>
              <a:cs typeface="Georgia"/>
              <a:sym typeface="Georgia"/>
            </a:endParaRPr>
          </a:p>
          <a:p>
            <a:pPr marL="1143000" lvl="2" indent="-228600" algn="l" rtl="0">
              <a:lnSpc>
                <a:spcPct val="70000"/>
              </a:lnSpc>
              <a:spcBef>
                <a:spcPts val="480"/>
              </a:spcBef>
              <a:spcAft>
                <a:spcPts val="0"/>
              </a:spcAft>
              <a:buClrTx/>
              <a:buSzPts val="2880"/>
              <a:buFont typeface="Noto Sans Symbols"/>
              <a:buChar char="▪"/>
            </a:pPr>
            <a:r>
              <a:rPr lang="en-US" sz="2400" dirty="0">
                <a:latin typeface="Georgia"/>
                <a:ea typeface="Georgia"/>
                <a:cs typeface="Georgia"/>
                <a:sym typeface="Georgia"/>
              </a:rPr>
              <a:t>Geometry </a:t>
            </a:r>
            <a:endParaRPr sz="2400" dirty="0">
              <a:latin typeface="Georgia"/>
              <a:ea typeface="Georgia"/>
              <a:cs typeface="Georgia"/>
              <a:sym typeface="Georgia"/>
            </a:endParaRPr>
          </a:p>
          <a:p>
            <a:pPr marL="1143000" lvl="2" indent="-228600" algn="l" rtl="0">
              <a:lnSpc>
                <a:spcPct val="70000"/>
              </a:lnSpc>
              <a:spcBef>
                <a:spcPts val="480"/>
              </a:spcBef>
              <a:spcAft>
                <a:spcPts val="0"/>
              </a:spcAft>
              <a:buClrTx/>
              <a:buSzPts val="2880"/>
              <a:buFont typeface="Noto Sans Symbols"/>
              <a:buChar char="▪"/>
            </a:pPr>
            <a:r>
              <a:rPr lang="en-US" sz="2400" dirty="0">
                <a:latin typeface="Georgia"/>
                <a:ea typeface="Georgia"/>
                <a:cs typeface="Georgia"/>
                <a:sym typeface="Georgia"/>
              </a:rPr>
              <a:t>Algebra II </a:t>
            </a:r>
            <a:endParaRPr sz="2400" dirty="0">
              <a:latin typeface="Georgia"/>
              <a:ea typeface="Georgia"/>
              <a:cs typeface="Georgia"/>
              <a:sym typeface="Georgia"/>
            </a:endParaRPr>
          </a:p>
          <a:p>
            <a:pPr marL="1143000" lvl="2" indent="-228600" algn="l" rtl="0">
              <a:lnSpc>
                <a:spcPct val="70000"/>
              </a:lnSpc>
              <a:spcBef>
                <a:spcPts val="320"/>
              </a:spcBef>
              <a:spcAft>
                <a:spcPts val="0"/>
              </a:spcAft>
              <a:buSzPts val="1920"/>
              <a:buFont typeface="Noto Sans Symbols"/>
              <a:buNone/>
            </a:pPr>
            <a:endParaRPr sz="1600" dirty="0">
              <a:latin typeface="Georgia"/>
              <a:ea typeface="Georgia"/>
              <a:cs typeface="Georgia"/>
              <a:sym typeface="Georgia"/>
            </a:endParaRPr>
          </a:p>
          <a:p>
            <a:pPr marL="342900" lvl="0" indent="-236220" algn="l" rtl="0">
              <a:lnSpc>
                <a:spcPct val="70000"/>
              </a:lnSpc>
              <a:spcBef>
                <a:spcPts val="280"/>
              </a:spcBef>
              <a:spcAft>
                <a:spcPts val="0"/>
              </a:spcAft>
              <a:buSzPts val="1680"/>
              <a:buFont typeface="Noto Sans Symbols"/>
              <a:buNone/>
            </a:pPr>
            <a:endParaRPr sz="1400" dirty="0"/>
          </a:p>
          <a:p>
            <a:pPr marL="342900" lvl="0" indent="-342900" algn="l" rtl="0">
              <a:lnSpc>
                <a:spcPct val="70000"/>
              </a:lnSpc>
              <a:spcBef>
                <a:spcPts val="280"/>
              </a:spcBef>
              <a:spcAft>
                <a:spcPts val="0"/>
              </a:spcAft>
              <a:buSzPts val="1050"/>
              <a:buFont typeface="Noto Sans Symbols"/>
              <a:buNone/>
            </a:pPr>
            <a:endParaRPr sz="1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8"/>
          <p:cNvSpPr txBox="1">
            <a:spLocks noGrp="1"/>
          </p:cNvSpPr>
          <p:nvPr>
            <p:ph type="title"/>
          </p:nvPr>
        </p:nvSpPr>
        <p:spPr>
          <a:xfrm>
            <a:off x="228600" y="152400"/>
            <a:ext cx="8686800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Georgia"/>
                <a:ea typeface="Georgia"/>
                <a:cs typeface="Georgia"/>
                <a:sym typeface="Georgia"/>
              </a:rPr>
              <a:t>Support Services</a:t>
            </a:r>
            <a:endParaRPr/>
          </a:p>
        </p:txBody>
      </p:sp>
      <p:sp>
        <p:nvSpPr>
          <p:cNvPr id="136" name="Google Shape;136;p8"/>
          <p:cNvSpPr txBox="1">
            <a:spLocks noGrp="1"/>
          </p:cNvSpPr>
          <p:nvPr>
            <p:ph type="body" idx="1"/>
          </p:nvPr>
        </p:nvSpPr>
        <p:spPr>
          <a:xfrm>
            <a:off x="228600" y="1676400"/>
            <a:ext cx="86868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ts val="2400"/>
              <a:buChar char="■"/>
            </a:pPr>
            <a:r>
              <a:rPr lang="en-US" dirty="0">
                <a:latin typeface="Georgia"/>
                <a:ea typeface="Georgia"/>
                <a:cs typeface="Georgia"/>
                <a:sym typeface="Georgia"/>
              </a:rPr>
              <a:t>Academic Intervention Services (AIS)</a:t>
            </a:r>
            <a:endParaRPr dirty="0"/>
          </a:p>
          <a:p>
            <a:pPr marL="1143000" lvl="2" indent="-2286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Tx/>
              <a:buSzPts val="1350"/>
              <a:buChar char="■"/>
            </a:pPr>
            <a:r>
              <a:rPr lang="en-US" sz="1800" dirty="0">
                <a:latin typeface="Georgia"/>
                <a:ea typeface="Georgia"/>
                <a:cs typeface="Georgia"/>
                <a:sym typeface="Georgia"/>
              </a:rPr>
              <a:t>80 minute block for extra support</a:t>
            </a:r>
            <a:endParaRPr dirty="0"/>
          </a:p>
          <a:p>
            <a:pPr marL="1143000" lvl="2" indent="-2286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Tx/>
              <a:buSzPts val="1350"/>
              <a:buChar char="■"/>
            </a:pPr>
            <a:r>
              <a:rPr lang="en-US" sz="1800" dirty="0">
                <a:latin typeface="Georgia"/>
                <a:ea typeface="Georgia"/>
                <a:cs typeface="Georgia"/>
                <a:sym typeface="Georgia"/>
              </a:rPr>
              <a:t>Some students may be mandated based on 8</a:t>
            </a:r>
            <a:r>
              <a:rPr lang="en-US" sz="1800" baseline="30000" dirty="0">
                <a:latin typeface="Georgia"/>
                <a:ea typeface="Georgia"/>
                <a:cs typeface="Georgia"/>
                <a:sym typeface="Georgia"/>
              </a:rPr>
              <a:t>th</a:t>
            </a:r>
            <a:r>
              <a:rPr lang="en-US" sz="1800" dirty="0">
                <a:latin typeface="Georgia"/>
                <a:ea typeface="Georgia"/>
                <a:cs typeface="Georgia"/>
                <a:sym typeface="Georgia"/>
              </a:rPr>
              <a:t> grade state assessment scores</a:t>
            </a:r>
            <a:endParaRPr dirty="0"/>
          </a:p>
          <a:p>
            <a:pPr marL="1143000" lvl="2" indent="-2286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Tx/>
              <a:buSzPts val="1350"/>
              <a:buChar char="■"/>
            </a:pPr>
            <a:r>
              <a:rPr lang="en-US" sz="1800" dirty="0">
                <a:latin typeface="Georgia"/>
                <a:ea typeface="Georgia"/>
                <a:cs typeface="Georgia"/>
                <a:sym typeface="Georgia"/>
              </a:rPr>
              <a:t>After School Regents review classes prior to January and June exams</a:t>
            </a:r>
            <a:endParaRPr sz="1800" dirty="0">
              <a:latin typeface="Georgia"/>
              <a:ea typeface="Georgia"/>
              <a:cs typeface="Georgia"/>
              <a:sym typeface="Georgia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Tx/>
              <a:buSzPts val="2400"/>
              <a:buChar char="■"/>
            </a:pPr>
            <a:r>
              <a:rPr lang="en-US" dirty="0">
                <a:latin typeface="Georgia"/>
                <a:ea typeface="Georgia"/>
                <a:cs typeface="Georgia"/>
                <a:sym typeface="Georgia"/>
              </a:rPr>
              <a:t>After school help with teachers</a:t>
            </a:r>
            <a:endParaRPr dirty="0"/>
          </a:p>
          <a:p>
            <a:pPr marL="1143000" lvl="2" indent="-2286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Tx/>
              <a:buSzPts val="1350"/>
              <a:buChar char="■"/>
            </a:pPr>
            <a:r>
              <a:rPr lang="en-US" sz="1800" dirty="0">
                <a:latin typeface="Georgia"/>
                <a:ea typeface="Georgia"/>
                <a:cs typeface="Georgia"/>
                <a:sym typeface="Georgia"/>
              </a:rPr>
              <a:t>All teachers are available after school 1:45-2:30pm</a:t>
            </a:r>
            <a:endParaRPr sz="1800" dirty="0">
              <a:latin typeface="Georgia"/>
              <a:ea typeface="Georgia"/>
              <a:cs typeface="Georgia"/>
              <a:sym typeface="Georgia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Tx/>
              <a:buSzPts val="2400"/>
              <a:buChar char="■"/>
            </a:pPr>
            <a:r>
              <a:rPr lang="en-US" dirty="0">
                <a:latin typeface="Georgia"/>
                <a:ea typeface="Georgia"/>
                <a:cs typeface="Georgia"/>
                <a:sym typeface="Georgia"/>
              </a:rPr>
              <a:t>Parent/Teacher Conferences </a:t>
            </a:r>
            <a:r>
              <a:rPr lang="en-US" sz="1800" dirty="0">
                <a:latin typeface="Georgia"/>
                <a:ea typeface="Georgia"/>
                <a:cs typeface="Georgia"/>
                <a:sym typeface="Georgia"/>
              </a:rPr>
              <a:t>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Tx/>
              <a:buSzPts val="2400"/>
              <a:buChar char="■"/>
            </a:pPr>
            <a:r>
              <a:rPr lang="en-US" dirty="0">
                <a:latin typeface="Georgia"/>
                <a:ea typeface="Georgia"/>
                <a:cs typeface="Georgia"/>
                <a:sym typeface="Georgia"/>
              </a:rPr>
              <a:t>Peer Tutoring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Tx/>
              <a:buSzPts val="2400"/>
              <a:buChar char="■"/>
            </a:pPr>
            <a:r>
              <a:rPr lang="en-US" dirty="0">
                <a:latin typeface="Georgia"/>
                <a:ea typeface="Georgia"/>
                <a:cs typeface="Georgia"/>
                <a:sym typeface="Georgia"/>
              </a:rPr>
              <a:t>Fresh Start Mentoring Teams</a:t>
            </a:r>
            <a:endParaRPr dirty="0"/>
          </a:p>
          <a:p>
            <a:pPr marL="1143000" lvl="2" indent="-1143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800"/>
              <a:buNone/>
            </a:pP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9"/>
          <p:cNvSpPr txBox="1">
            <a:spLocks noGrp="1"/>
          </p:cNvSpPr>
          <p:nvPr>
            <p:ph type="title"/>
          </p:nvPr>
        </p:nvSpPr>
        <p:spPr>
          <a:xfrm>
            <a:off x="228600" y="152400"/>
            <a:ext cx="8686800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Georgia"/>
                <a:ea typeface="Georgia"/>
                <a:cs typeface="Georgia"/>
                <a:sym typeface="Georgia"/>
              </a:rPr>
              <a:t>West Seneca East Student Services Department</a:t>
            </a:r>
            <a:endParaRPr/>
          </a:p>
        </p:txBody>
      </p:sp>
      <p:sp>
        <p:nvSpPr>
          <p:cNvPr id="143" name="Google Shape;143;p9"/>
          <p:cNvSpPr txBox="1">
            <a:spLocks noGrp="1"/>
          </p:cNvSpPr>
          <p:nvPr>
            <p:ph type="body" idx="1"/>
          </p:nvPr>
        </p:nvSpPr>
        <p:spPr>
          <a:xfrm>
            <a:off x="990600" y="1752600"/>
            <a:ext cx="7696200" cy="48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ts val="3000"/>
              <a:buFont typeface="Noto Sans Symbols"/>
              <a:buChar char="▪"/>
            </a:pPr>
            <a:r>
              <a:rPr lang="en-US" sz="2500" dirty="0">
                <a:latin typeface="Georgia"/>
                <a:ea typeface="Georgia"/>
                <a:cs typeface="Georgia"/>
                <a:sym typeface="Georgia"/>
              </a:rPr>
              <a:t>School Counselors</a:t>
            </a:r>
            <a:endParaRPr dirty="0"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ts val="3000"/>
              <a:buFont typeface="Noto Sans Symbols"/>
              <a:buChar char="▪"/>
            </a:pPr>
            <a:r>
              <a:rPr lang="en-US" sz="2500" dirty="0">
                <a:latin typeface="Georgia"/>
                <a:ea typeface="Georgia"/>
                <a:cs typeface="Georgia"/>
                <a:sym typeface="Georgia"/>
              </a:rPr>
              <a:t>Mrs. Kelly Page (A-G)		</a:t>
            </a:r>
            <a:endParaRPr dirty="0"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ts val="3000"/>
              <a:buFont typeface="Noto Sans Symbols"/>
              <a:buChar char="▪"/>
            </a:pPr>
            <a:r>
              <a:rPr lang="en-US" sz="2500" dirty="0">
                <a:latin typeface="Georgia"/>
                <a:ea typeface="Georgia"/>
                <a:cs typeface="Georgia"/>
                <a:sym typeface="Georgia"/>
              </a:rPr>
              <a:t>Mrs. Jill </a:t>
            </a:r>
            <a:r>
              <a:rPr lang="en-US" sz="2500" dirty="0" err="1">
                <a:latin typeface="Georgia"/>
                <a:ea typeface="Georgia"/>
                <a:cs typeface="Georgia"/>
                <a:sym typeface="Georgia"/>
              </a:rPr>
              <a:t>Smilinich</a:t>
            </a:r>
            <a:r>
              <a:rPr lang="en-US" sz="2500" dirty="0">
                <a:latin typeface="Georgia"/>
                <a:ea typeface="Georgia"/>
                <a:cs typeface="Georgia"/>
                <a:sym typeface="Georgia"/>
              </a:rPr>
              <a:t> (H-N)			</a:t>
            </a:r>
            <a:endParaRPr sz="2500" dirty="0">
              <a:latin typeface="Georgia"/>
              <a:ea typeface="Georgia"/>
              <a:cs typeface="Georgia"/>
              <a:sym typeface="Georgia"/>
            </a:endParaRPr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ts val="3000"/>
              <a:buFont typeface="Noto Sans Symbols"/>
              <a:buChar char="▪"/>
            </a:pPr>
            <a:r>
              <a:rPr lang="en-US" sz="2500" dirty="0">
                <a:latin typeface="Georgia"/>
                <a:ea typeface="Georgia"/>
                <a:cs typeface="Georgia"/>
                <a:sym typeface="Georgia"/>
              </a:rPr>
              <a:t>Ms.  Susie </a:t>
            </a:r>
            <a:r>
              <a:rPr lang="en-US" sz="2500" dirty="0" err="1">
                <a:latin typeface="Georgia"/>
                <a:ea typeface="Georgia"/>
                <a:cs typeface="Georgia"/>
                <a:sym typeface="Georgia"/>
              </a:rPr>
              <a:t>Clar</a:t>
            </a:r>
            <a:r>
              <a:rPr lang="en-US" sz="2500" dirty="0">
                <a:latin typeface="Georgia"/>
                <a:ea typeface="Georgia"/>
                <a:cs typeface="Georgia"/>
                <a:sym typeface="Georgia"/>
              </a:rPr>
              <a:t> (O-Z)	 			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ts val="3000"/>
              <a:buFont typeface="Noto Sans Symbols"/>
              <a:buChar char="▪"/>
            </a:pPr>
            <a:r>
              <a:rPr lang="en-US" sz="2500" dirty="0">
                <a:latin typeface="Georgia"/>
                <a:ea typeface="Georgia"/>
                <a:cs typeface="Georgia"/>
                <a:sym typeface="Georgia"/>
              </a:rPr>
              <a:t>Social Worker</a:t>
            </a:r>
            <a:endParaRPr dirty="0"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ts val="3000"/>
              <a:buFont typeface="Noto Sans Symbols"/>
              <a:buChar char="▪"/>
            </a:pPr>
            <a:r>
              <a:rPr lang="en-US" sz="2500" dirty="0">
                <a:latin typeface="Georgia"/>
                <a:ea typeface="Georgia"/>
                <a:cs typeface="Georgia"/>
                <a:sym typeface="Georgia"/>
              </a:rPr>
              <a:t>Mrs. Kristen Syracuse</a:t>
            </a:r>
            <a:endParaRPr sz="2500" dirty="0">
              <a:latin typeface="Georgia"/>
              <a:ea typeface="Georgia"/>
              <a:cs typeface="Georgia"/>
              <a:sym typeface="Georgia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ts val="3000"/>
              <a:buFont typeface="Noto Sans Symbols"/>
              <a:buChar char="▪"/>
            </a:pPr>
            <a:r>
              <a:rPr lang="en-US" sz="2500" dirty="0">
                <a:latin typeface="Georgia"/>
                <a:ea typeface="Georgia"/>
                <a:cs typeface="Georgia"/>
                <a:sym typeface="Georgia"/>
              </a:rPr>
              <a:t>School Psychologist</a:t>
            </a:r>
            <a:endParaRPr dirty="0"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ts val="3000"/>
              <a:buFont typeface="Noto Sans Symbols"/>
              <a:buChar char="▪"/>
            </a:pPr>
            <a:r>
              <a:rPr lang="en-US" sz="2500" dirty="0">
                <a:latin typeface="Georgia"/>
                <a:ea typeface="Georgia"/>
                <a:cs typeface="Georgia"/>
                <a:sym typeface="Georgia"/>
              </a:rPr>
              <a:t>Mr. Darren Kavanaugh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ts val="3000"/>
              <a:buFont typeface="Noto Sans Symbols"/>
              <a:buChar char="▪"/>
            </a:pPr>
            <a:r>
              <a:rPr lang="en-US" sz="2500" dirty="0">
                <a:latin typeface="Georgia"/>
                <a:ea typeface="Georgia"/>
                <a:cs typeface="Georgia"/>
                <a:sym typeface="Georgia"/>
              </a:rPr>
              <a:t>School Resource Officer</a:t>
            </a:r>
            <a:endParaRPr dirty="0"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ts val="3000"/>
              <a:buFont typeface="Noto Sans Symbols"/>
              <a:buChar char="▪"/>
            </a:pPr>
            <a:r>
              <a:rPr lang="en-US" sz="2500" dirty="0">
                <a:latin typeface="Georgia"/>
                <a:ea typeface="Georgia"/>
                <a:cs typeface="Georgia"/>
                <a:sym typeface="Georgia"/>
              </a:rPr>
              <a:t>Mr. Jeremy Maloney</a:t>
            </a:r>
            <a:endParaRPr sz="2500" dirty="0">
              <a:latin typeface="Georgia"/>
              <a:ea typeface="Georgia"/>
              <a:cs typeface="Georgia"/>
              <a:sym typeface="Georgia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800"/>
              <a:buFont typeface="Arial"/>
              <a:buNone/>
            </a:pPr>
            <a:endParaRPr sz="2400" dirty="0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reen and white abstract design template">
  <a:themeElements>
    <a:clrScheme name="Green and white abstract design template 1">
      <a:dk1>
        <a:srgbClr val="000000"/>
      </a:dk1>
      <a:lt1>
        <a:srgbClr val="FFFFFF"/>
      </a:lt1>
      <a:dk2>
        <a:srgbClr val="FFFFFF"/>
      </a:dk2>
      <a:lt2>
        <a:srgbClr val="969696"/>
      </a:lt2>
      <a:accent1>
        <a:srgbClr val="93D598"/>
      </a:accent1>
      <a:accent2>
        <a:srgbClr val="29A744"/>
      </a:accent2>
      <a:accent3>
        <a:srgbClr val="FFFFFF"/>
      </a:accent3>
      <a:accent4>
        <a:srgbClr val="000000"/>
      </a:accent4>
      <a:accent5>
        <a:srgbClr val="C8E7CA"/>
      </a:accent5>
      <a:accent6>
        <a:srgbClr val="24973D"/>
      </a:accent6>
      <a:hlink>
        <a:srgbClr val="556731"/>
      </a:hlink>
      <a:folHlink>
        <a:srgbClr val="1A302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584</Words>
  <Application>Microsoft Office PowerPoint</Application>
  <PresentationFormat>On-screen Show (4:3)</PresentationFormat>
  <Paragraphs>124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Georgia</vt:lpstr>
      <vt:lpstr>Noto Sans Symbols</vt:lpstr>
      <vt:lpstr>Times New Roman</vt:lpstr>
      <vt:lpstr>Green and white abstract design template</vt:lpstr>
      <vt:lpstr>Welcome</vt:lpstr>
      <vt:lpstr>Overview</vt:lpstr>
      <vt:lpstr>West Seneca East High School</vt:lpstr>
      <vt:lpstr>School Involvement</vt:lpstr>
      <vt:lpstr>Graduation Requirements</vt:lpstr>
      <vt:lpstr>Types of Diplomas </vt:lpstr>
      <vt:lpstr>Types of Diplomas</vt:lpstr>
      <vt:lpstr>Support Services</vt:lpstr>
      <vt:lpstr>West Seneca East Student Services Department</vt:lpstr>
      <vt:lpstr>Program Planning</vt:lpstr>
      <vt:lpstr>Freshman Schedule</vt:lpstr>
      <vt:lpstr>Orientation </vt:lpstr>
      <vt:lpstr>Questions ??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East Senior</dc:creator>
  <cp:lastModifiedBy>Klapper, Emily</cp:lastModifiedBy>
  <cp:revision>1</cp:revision>
  <dcterms:created xsi:type="dcterms:W3CDTF">2002-02-04T14:06:43Z</dcterms:created>
  <dcterms:modified xsi:type="dcterms:W3CDTF">2023-07-27T16:39:09Z</dcterms:modified>
</cp:coreProperties>
</file>