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amafnft50ELK+TBFEhmnmJkCQ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203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7" name="Google Shape;147;p10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00" tIns="45275" rIns="92200" bIns="45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p12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00" tIns="45275" rIns="92200" bIns="45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00" tIns="45275" rIns="92200" bIns="45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  <a:defRPr b="1"/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2057400" y="-152400"/>
            <a:ext cx="5029200" cy="86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4552950" y="2343150"/>
            <a:ext cx="6553200" cy="2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33350" y="247650"/>
            <a:ext cx="65532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426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4648200" y="1676400"/>
            <a:ext cx="426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marL="2286000" lvl="4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■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marL="1371600" lvl="2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1828800" lvl="3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4pPr>
            <a:lvl5pPr marL="2286000" lvl="4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5pPr>
            <a:lvl6pPr marL="2743200" lvl="5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6pPr>
            <a:lvl7pPr marL="3200400" lvl="6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7pPr>
            <a:lvl8pPr marL="3657600" lvl="7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8pPr>
            <a:lvl9pPr marL="4114800" lvl="8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rgbClr val="3A5047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rgbClr val="3A5047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rgbClr val="3A5047"/>
              </a:buClr>
              <a:buSzPts val="18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rgbClr val="3A5047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cschools.org/domain/129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latin typeface="Georgia"/>
                <a:ea typeface="Georgia"/>
                <a:cs typeface="Georgia"/>
                <a:sym typeface="Georgia"/>
              </a:rPr>
              <a:t>Welcome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050"/>
              <a:buFont typeface="Noto Sans Symbols"/>
              <a:buNone/>
            </a:pPr>
            <a:r>
              <a:rPr lang="en-US" sz="5400">
                <a:latin typeface="Georgia"/>
                <a:ea typeface="Georgia"/>
                <a:cs typeface="Georgia"/>
                <a:sym typeface="Georgia"/>
              </a:rPr>
              <a:t>Class of 2026</a:t>
            </a:r>
            <a:endParaRPr sz="5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Program Planning</a:t>
            </a:r>
            <a:endParaRPr/>
          </a:p>
        </p:txBody>
      </p:sp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120"/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Mr. </a:t>
            </a:r>
            <a:r>
              <a:rPr lang="en-US" sz="2100" dirty="0" err="1">
                <a:latin typeface="Georgia"/>
                <a:ea typeface="Georgia"/>
                <a:cs typeface="Georgia"/>
                <a:sym typeface="Georgia"/>
              </a:rPr>
              <a:t>Yokom</a:t>
            </a: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 will be doing scheduling with the 8</a:t>
            </a:r>
            <a:r>
              <a:rPr lang="en-US" sz="2100" baseline="30000" dirty="0"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 graders.  He will be reaching out with more information regarding this.</a:t>
            </a:r>
            <a:endParaRPr dirty="0"/>
          </a:p>
          <a:p>
            <a:pPr marL="342900" lvl="0" indent="-3429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8th graders will be scheduled based on  recommendations from:</a:t>
            </a:r>
            <a:endParaRPr dirty="0"/>
          </a:p>
          <a:p>
            <a:pPr marL="1143000" lvl="2" indent="-2286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Teacher</a:t>
            </a:r>
            <a:endParaRPr dirty="0"/>
          </a:p>
          <a:p>
            <a:pPr marL="1143000" lvl="2" indent="-2286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Counselor</a:t>
            </a:r>
            <a:endParaRPr dirty="0"/>
          </a:p>
          <a:p>
            <a:pPr marL="1143000" lvl="2" indent="-2286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Parent</a:t>
            </a:r>
            <a:endParaRPr dirty="0"/>
          </a:p>
          <a:p>
            <a:pPr marL="342900" lvl="0" indent="-3429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You will be able to see your child’s scheduling requests on Parent Portal</a:t>
            </a:r>
            <a:endParaRPr dirty="0"/>
          </a:p>
          <a:p>
            <a:pPr marL="342900" lvl="0" indent="-342900" algn="l" rtl="0">
              <a:spcBef>
                <a:spcPts val="420"/>
              </a:spcBef>
              <a:spcAft>
                <a:spcPts val="0"/>
              </a:spcAft>
              <a:buClrTx/>
              <a:buSzPts val="2520"/>
              <a:buFont typeface="Noto Sans Symbols"/>
              <a:buChar char="▪"/>
            </a:pPr>
            <a:r>
              <a:rPr lang="en-US" sz="2100" dirty="0">
                <a:latin typeface="Georgia"/>
                <a:ea typeface="Georgia"/>
                <a:cs typeface="Georgia"/>
                <a:sym typeface="Georgia"/>
              </a:rPr>
              <a:t>June 1, 2022  – last day to make schedule changes for the 2022/2023 school year</a:t>
            </a:r>
            <a:endParaRPr sz="21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Freshman Schedule</a:t>
            </a:r>
            <a:endParaRPr/>
          </a:p>
        </p:txBody>
      </p:sp>
      <p:sp>
        <p:nvSpPr>
          <p:cNvPr id="156" name="Google Shape;156;p11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English (1 credit)</a:t>
            </a:r>
            <a:endParaRPr dirty="0"/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Pts val="1500"/>
              <a:buChar char="■"/>
            </a:pPr>
            <a:r>
              <a:rPr lang="en-US" sz="2000" dirty="0">
                <a:latin typeface="Georgia"/>
                <a:ea typeface="Georgia"/>
                <a:cs typeface="Georgia"/>
                <a:sym typeface="Georgia"/>
              </a:rPr>
              <a:t>English 1 CC or English I Honors</a:t>
            </a: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Global (1 credit)</a:t>
            </a:r>
            <a:endParaRPr sz="28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Pts val="1500"/>
              <a:buChar char="■"/>
            </a:pPr>
            <a:r>
              <a:rPr lang="en-US" sz="2000" dirty="0">
                <a:latin typeface="Georgia"/>
                <a:ea typeface="Georgia"/>
                <a:cs typeface="Georgia"/>
                <a:sym typeface="Georgia"/>
              </a:rPr>
              <a:t>Global 1 or Global I Honors</a:t>
            </a:r>
            <a:endParaRPr sz="28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Math (1 credit)</a:t>
            </a:r>
            <a:endParaRPr dirty="0"/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Pts val="1500"/>
              <a:buChar char="■"/>
            </a:pPr>
            <a:r>
              <a:rPr lang="en-US" sz="2000" dirty="0">
                <a:latin typeface="Georgia"/>
                <a:ea typeface="Georgia"/>
                <a:cs typeface="Georgia"/>
                <a:sym typeface="Georgia"/>
              </a:rPr>
              <a:t>Algebra CC, Algebra 1A CC or Geometry  CC</a:t>
            </a: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Science (1 credit)</a:t>
            </a:r>
            <a:endParaRPr dirty="0"/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Pts val="1500"/>
              <a:buChar char="■"/>
            </a:pPr>
            <a:r>
              <a:rPr lang="en-US" sz="2000" dirty="0">
                <a:latin typeface="Georgia"/>
                <a:ea typeface="Georgia"/>
                <a:cs typeface="Georgia"/>
                <a:sym typeface="Georgia"/>
              </a:rPr>
              <a:t>Living Environment or </a:t>
            </a:r>
            <a:r>
              <a:rPr lang="en-US" sz="2000" dirty="0" err="1">
                <a:latin typeface="Georgia"/>
                <a:ea typeface="Georgia"/>
                <a:cs typeface="Georgia"/>
                <a:sym typeface="Georgia"/>
              </a:rPr>
              <a:t>Enr</a:t>
            </a:r>
            <a:r>
              <a:rPr lang="en-US" sz="2000" dirty="0">
                <a:latin typeface="Georgia"/>
                <a:ea typeface="Georgia"/>
                <a:cs typeface="Georgia"/>
                <a:sym typeface="Georgia"/>
              </a:rPr>
              <a:t>. Living Environment</a:t>
            </a: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French II/Spanish II (1 credit)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Art/Music Elective (1 credit)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Phys Ed (.5 credit)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Total ~ 6.5 credits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2100"/>
              <a:buChar char="■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Enriched students may be able to add additional electives</a:t>
            </a:r>
            <a:endParaRPr sz="28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Orientation	</a:t>
            </a:r>
            <a:endParaRPr/>
          </a:p>
        </p:txBody>
      </p:sp>
      <p:sp>
        <p:nvSpPr>
          <p:cNvPr id="163" name="Google Shape;163;p12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 b="1" dirty="0">
                <a:latin typeface="Georgia"/>
                <a:ea typeface="Georgia"/>
                <a:cs typeface="Georgia"/>
                <a:sym typeface="Georgia"/>
              </a:rPr>
              <a:t>Freshmen  Orientation</a:t>
            </a:r>
            <a:endParaRPr dirty="0"/>
          </a:p>
          <a:p>
            <a:pPr marL="34290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 b="1" dirty="0">
                <a:latin typeface="Georgia"/>
                <a:ea typeface="Georgia"/>
                <a:cs typeface="Georgia"/>
                <a:sym typeface="Georgia"/>
              </a:rPr>
              <a:t>August 2022</a:t>
            </a:r>
            <a:endParaRPr b="1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b="1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Students and parents are given the opportunity to become familiar with East Senior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Meet Teachers, Counselors, Administrators and Class Advisors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endParaRPr sz="28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endParaRPr sz="2800"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en-US" sz="2800" dirty="0"/>
              <a:t>		</a:t>
            </a:r>
            <a:endParaRPr dirty="0"/>
          </a:p>
          <a:p>
            <a:pPr marL="342900" lvl="0" indent="-2095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endParaRPr sz="2800" dirty="0"/>
          </a:p>
          <a:p>
            <a:pPr marL="342900" lvl="0" indent="-2095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dirty="0"/>
          </a:p>
          <a:p>
            <a:pPr marL="2057400" lvl="4" indent="-142875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350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Questions ??</a:t>
            </a:r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Please contact your Middle School or High School Counselor.</a:t>
            </a:r>
            <a:endParaRPr/>
          </a:p>
          <a:p>
            <a:pPr marL="342900" lvl="0" indent="-342900" algn="ctr" rtl="0">
              <a:spcBef>
                <a:spcPts val="720"/>
              </a:spcBef>
              <a:spcAft>
                <a:spcPts val="0"/>
              </a:spcAft>
              <a:buSzPts val="2700"/>
              <a:buNone/>
            </a:pP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ctr" rtl="0">
              <a:spcBef>
                <a:spcPts val="720"/>
              </a:spcBef>
              <a:spcAft>
                <a:spcPts val="0"/>
              </a:spcAft>
              <a:buSzPts val="2700"/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East Middle – 677-3537</a:t>
            </a:r>
            <a:endParaRPr/>
          </a:p>
          <a:p>
            <a:pPr marL="342900" lvl="0" indent="-342900" algn="ctr" rtl="0">
              <a:spcBef>
                <a:spcPts val="720"/>
              </a:spcBef>
              <a:spcAft>
                <a:spcPts val="0"/>
              </a:spcAft>
              <a:buSzPts val="2700"/>
              <a:buFont typeface="Noto Sans Symbols"/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East Senior – 677-3310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Overview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Tx/>
              <a:buSzPts val="3000"/>
              <a:buChar char="■"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West Seneca East High School</a:t>
            </a:r>
            <a:endParaRPr sz="40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Tx/>
              <a:buSzPts val="3000"/>
              <a:buChar char="■"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Graduation Requirements</a:t>
            </a:r>
            <a:endParaRPr dirty="0"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Tx/>
              <a:buSzPts val="3000"/>
              <a:buChar char="■"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Support Services</a:t>
            </a:r>
            <a:endParaRPr dirty="0"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Tx/>
              <a:buSzPts val="3000"/>
              <a:buChar char="■"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Program Planning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Georgia"/>
                <a:ea typeface="Georgia"/>
                <a:cs typeface="Georgia"/>
                <a:sym typeface="Georgia"/>
              </a:rPr>
              <a:t>West Seneca East High School</a:t>
            </a:r>
            <a:endParaRPr sz="4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114300" algn="l" rtl="0">
              <a:spcBef>
                <a:spcPts val="0"/>
              </a:spcBef>
              <a:spcAft>
                <a:spcPts val="0"/>
              </a:spcAft>
              <a:buSzPts val="2700"/>
              <a:buNone/>
            </a:pP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742950" lvl="1" indent="-285750" algn="l" rtl="0">
              <a:spcBef>
                <a:spcPts val="720"/>
              </a:spcBef>
              <a:spcAft>
                <a:spcPts val="0"/>
              </a:spcAft>
              <a:buClrTx/>
              <a:buSzPts val="2700"/>
              <a:buChar char="■"/>
            </a:pPr>
            <a:r>
              <a:rPr lang="en-US" sz="3600" dirty="0">
                <a:latin typeface="Georgia"/>
                <a:ea typeface="Georgia"/>
                <a:cs typeface="Georgia"/>
                <a:sym typeface="Georgia"/>
              </a:rPr>
              <a:t>School Day  7:30am – 1:42pm</a:t>
            </a:r>
            <a:endParaRPr dirty="0"/>
          </a:p>
          <a:p>
            <a:pPr marL="742950" lvl="1" indent="-285750" algn="l" rtl="0">
              <a:spcBef>
                <a:spcPts val="720"/>
              </a:spcBef>
              <a:spcAft>
                <a:spcPts val="0"/>
              </a:spcAft>
              <a:buClrTx/>
              <a:buSzPts val="2700"/>
              <a:buChar char="■"/>
            </a:pPr>
            <a:r>
              <a:rPr lang="en-US" sz="3600" dirty="0">
                <a:latin typeface="Georgia"/>
                <a:ea typeface="Georgia"/>
                <a:cs typeface="Georgia"/>
                <a:sym typeface="Georgia"/>
              </a:rPr>
              <a:t>4 min passing time between classes</a:t>
            </a:r>
            <a:endParaRPr dirty="0"/>
          </a:p>
          <a:p>
            <a:pPr marL="742950" lvl="1" indent="-285750" algn="l" rtl="0">
              <a:spcBef>
                <a:spcPts val="720"/>
              </a:spcBef>
              <a:spcAft>
                <a:spcPts val="0"/>
              </a:spcAft>
              <a:buClrTx/>
              <a:buSzPts val="2700"/>
              <a:buChar char="■"/>
            </a:pPr>
            <a:r>
              <a:rPr lang="en-US" sz="3600" dirty="0">
                <a:latin typeface="Georgia"/>
                <a:ea typeface="Georgia"/>
                <a:cs typeface="Georgia"/>
                <a:sym typeface="Georgia"/>
              </a:rPr>
              <a:t>Block Schedule ~ 80 min classes/4 classes per day</a:t>
            </a:r>
            <a:endParaRPr dirty="0"/>
          </a:p>
          <a:p>
            <a:pPr marL="742950" lvl="1" indent="-285750" algn="l" rtl="0">
              <a:spcBef>
                <a:spcPts val="720"/>
              </a:spcBef>
              <a:spcAft>
                <a:spcPts val="0"/>
              </a:spcAft>
              <a:buClrTx/>
              <a:buSzPts val="2700"/>
              <a:buChar char="■"/>
            </a:pPr>
            <a:r>
              <a:rPr lang="en-US" sz="3600" dirty="0">
                <a:latin typeface="Georgia"/>
                <a:ea typeface="Georgia"/>
                <a:cs typeface="Georgia"/>
                <a:sym typeface="Georgia"/>
              </a:rPr>
              <a:t>4 day rotation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457200" lvl="1" indent="0" algn="l" rtl="0">
              <a:spcBef>
                <a:spcPts val="600"/>
              </a:spcBef>
              <a:spcAft>
                <a:spcPts val="0"/>
              </a:spcAft>
              <a:buSzPts val="2250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School Involvement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Clubs and Organizations</a:t>
            </a:r>
            <a:endParaRPr dirty="0"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Tx/>
              <a:buSzPts val="18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East Senior offers over 30 different clubs!</a:t>
            </a:r>
            <a:endParaRPr dirty="0"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Tx/>
              <a:buSzPts val="18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Class Council, Art, Spanish, French, Science, Yearbook, Student Council, Drama, Musical, Masterminds, International, etc.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Sports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Tx/>
              <a:buSzPts val="18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East Senior offers about 30 sports for boys and girls</a:t>
            </a:r>
            <a:endParaRPr dirty="0"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Tx/>
              <a:buSzPts val="18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Visit the athletic website for sport offerings and details </a:t>
            </a:r>
            <a:r>
              <a:rPr lang="en-US" u="sng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https://www.wscschools.org/domain/1292</a:t>
            </a:r>
            <a:endParaRPr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Volunteer Work/Community Service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dirty="0"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Graduation Requirements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4 years of English and Social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3 years of Math and Science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4 years of Physical Education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½ year Health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1 year of Language Other Than English 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1 year of Art/Music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Total 22.0 Credits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Minimum of 6.5 credits each year </a:t>
            </a:r>
            <a:endParaRPr sz="28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sz="2800" dirty="0">
                <a:latin typeface="Georgia"/>
                <a:ea typeface="Georgia"/>
                <a:cs typeface="Georgia"/>
                <a:sym typeface="Georgia"/>
              </a:rPr>
              <a:t>Minimum of 65 on each Regents exam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Arial"/>
              <a:buNone/>
            </a:pPr>
            <a:endParaRPr sz="28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ctrTitle"/>
          </p:nvPr>
        </p:nvSpPr>
        <p:spPr>
          <a:xfrm>
            <a:off x="152400" y="1219200"/>
            <a:ext cx="8839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Types of Diplomas</a:t>
            </a:r>
            <a:r>
              <a:rPr lang="en-US"/>
              <a:t>	</a:t>
            </a:r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subTitle" idx="1"/>
          </p:nvPr>
        </p:nvSpPr>
        <p:spPr>
          <a:xfrm>
            <a:off x="152400" y="2895600"/>
            <a:ext cx="88392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Regents Diploma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And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Regents Diploma with Advanced Designation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Types of Diplomas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3744913" cy="465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ts val="3360"/>
              <a:buFont typeface="Noto Sans Symbols"/>
              <a:buChar char="▪"/>
            </a:pPr>
            <a:r>
              <a:rPr lang="en-US" b="1" dirty="0">
                <a:latin typeface="Georgia"/>
                <a:ea typeface="Georgia"/>
                <a:cs typeface="Georgia"/>
                <a:sym typeface="Georgia"/>
              </a:rPr>
              <a:t>Regents Diploma</a:t>
            </a:r>
            <a:endParaRPr dirty="0"/>
          </a:p>
          <a:p>
            <a:pPr marL="742950" lvl="1" indent="-118109" algn="l" rtl="0">
              <a:lnSpc>
                <a:spcPct val="70000"/>
              </a:lnSpc>
              <a:spcBef>
                <a:spcPts val="440"/>
              </a:spcBef>
              <a:spcAft>
                <a:spcPts val="0"/>
              </a:spcAft>
              <a:buSzPts val="2640"/>
              <a:buFont typeface="Noto Sans Symbols"/>
              <a:buNone/>
            </a:pPr>
            <a:endParaRPr sz="2200" dirty="0">
              <a:latin typeface="Georgia"/>
              <a:ea typeface="Georgia"/>
              <a:cs typeface="Georgia"/>
              <a:sym typeface="Georgia"/>
            </a:endParaRPr>
          </a:p>
          <a:p>
            <a:pPr marL="742950" lvl="1" indent="-28575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Must pass 5 Regents exams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Regents Exams in: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English 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Social Studies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Science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Math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5</a:t>
            </a:r>
            <a:r>
              <a:rPr lang="en-US" sz="2400" baseline="30000" dirty="0"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 exam can be an additional exam in Social Studies, Science or Math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2476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</a:pPr>
            <a:endParaRPr sz="20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266700" algn="l" rtl="0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</a:pPr>
            <a:endParaRPr sz="1600" dirty="0"/>
          </a:p>
        </p:txBody>
      </p:sp>
      <p:sp>
        <p:nvSpPr>
          <p:cNvPr id="130" name="Google Shape;130;p7"/>
          <p:cNvSpPr txBox="1">
            <a:spLocks noGrp="1"/>
          </p:cNvSpPr>
          <p:nvPr>
            <p:ph type="body" idx="2"/>
          </p:nvPr>
        </p:nvSpPr>
        <p:spPr>
          <a:xfrm>
            <a:off x="4114800" y="1828800"/>
            <a:ext cx="42672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ts val="3120"/>
              <a:buFont typeface="Noto Sans Symbols"/>
              <a:buChar char="▪"/>
            </a:pPr>
            <a:r>
              <a:rPr lang="en-US" sz="2600" b="1" dirty="0">
                <a:latin typeface="Georgia"/>
                <a:ea typeface="Georgia"/>
                <a:cs typeface="Georgia"/>
                <a:sym typeface="Georgia"/>
              </a:rPr>
              <a:t>Regents w/Advanced Designation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Must pass 9 Regents Exams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742950" lvl="1" indent="-28575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Regents Exams in: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English 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Global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US History</a:t>
            </a:r>
            <a:endParaRPr dirty="0"/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2 Science </a:t>
            </a:r>
            <a:r>
              <a:rPr lang="en-US" sz="1200" dirty="0">
                <a:latin typeface="Georgia"/>
                <a:ea typeface="Georgia"/>
                <a:cs typeface="Georgia"/>
                <a:sym typeface="Georgia"/>
              </a:rPr>
              <a:t>(Physical/ &amp; Liv Env)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Foreign Language 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(Regents Equivalent Exam)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Algebra 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Geometry 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Tx/>
              <a:buSzPts val="2880"/>
              <a:buFont typeface="Noto Sans Symbols"/>
              <a:buChar char="▪"/>
            </a:pPr>
            <a:r>
              <a:rPr lang="en-US" sz="2400" dirty="0">
                <a:latin typeface="Georgia"/>
                <a:ea typeface="Georgia"/>
                <a:cs typeface="Georgia"/>
                <a:sym typeface="Georgia"/>
              </a:rPr>
              <a:t>Algebra II </a:t>
            </a:r>
            <a:endParaRPr sz="24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SzPts val="1920"/>
              <a:buFont typeface="Noto Sans Symbols"/>
              <a:buNone/>
            </a:pPr>
            <a:endParaRPr sz="16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236220" algn="l" rtl="0">
              <a:lnSpc>
                <a:spcPct val="70000"/>
              </a:lnSpc>
              <a:spcBef>
                <a:spcPts val="280"/>
              </a:spcBef>
              <a:spcAft>
                <a:spcPts val="0"/>
              </a:spcAft>
              <a:buSzPts val="1680"/>
              <a:buFont typeface="Noto Sans Symbols"/>
              <a:buNone/>
            </a:pPr>
            <a:endParaRPr sz="1400" dirty="0"/>
          </a:p>
          <a:p>
            <a:pPr marL="342900" lvl="0" indent="-342900" algn="l" rtl="0">
              <a:lnSpc>
                <a:spcPct val="70000"/>
              </a:lnSpc>
              <a:spcBef>
                <a:spcPts val="280"/>
              </a:spcBef>
              <a:spcAft>
                <a:spcPts val="0"/>
              </a:spcAft>
              <a:buSzPts val="1050"/>
              <a:buFont typeface="Noto Sans Symbols"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Support Services</a:t>
            </a:r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Academic Intervention Services (AIS)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Tx/>
              <a:buSzPts val="1350"/>
              <a:buChar char="■"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80 minute block for extra support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Tx/>
              <a:buSzPts val="1350"/>
              <a:buChar char="■"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Some students may be mandated based on 8</a:t>
            </a:r>
            <a:r>
              <a:rPr lang="en-US" sz="1800" baseline="30000" dirty="0"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grade state assessment scores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Tx/>
              <a:buSzPts val="1350"/>
              <a:buChar char="■"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After School Regents review classes prior to January and June exams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After school help with teachers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Tx/>
              <a:buSzPts val="1350"/>
              <a:buChar char="■"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All teachers are available after school 1:45-2:30pm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Parent/Teacher Conferences 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Peer Tutoring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ts val="2400"/>
              <a:buChar char="■"/>
            </a:pP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Fresh Start Mentoring Teams</a:t>
            </a:r>
            <a:endParaRPr dirty="0"/>
          </a:p>
          <a:p>
            <a:pPr marL="1143000" lvl="2" indent="-1143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West Seneca East Student Services Department</a:t>
            </a: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990600" y="1752600"/>
            <a:ext cx="76962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School Counselors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Mrs. Kelly Page (A-G)		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Mrs. Jill </a:t>
            </a:r>
            <a:r>
              <a:rPr lang="en-US" sz="2500" dirty="0" err="1">
                <a:latin typeface="Georgia"/>
                <a:ea typeface="Georgia"/>
                <a:cs typeface="Georgia"/>
                <a:sym typeface="Georgia"/>
              </a:rPr>
              <a:t>Smilinich</a:t>
            </a: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 (H-N)			</a:t>
            </a:r>
            <a:endParaRPr sz="2500" dirty="0">
              <a:latin typeface="Georgia"/>
              <a:ea typeface="Georgia"/>
              <a:cs typeface="Georgia"/>
              <a:sym typeface="Georgia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Ms.  Susie </a:t>
            </a:r>
            <a:r>
              <a:rPr lang="en-US" sz="2500" dirty="0" err="1">
                <a:latin typeface="Georgia"/>
                <a:ea typeface="Georgia"/>
                <a:cs typeface="Georgia"/>
                <a:sym typeface="Georgia"/>
              </a:rPr>
              <a:t>Clar</a:t>
            </a: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 (O-Z)	 			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Social Worker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Mrs. Kristen Syracuse</a:t>
            </a:r>
            <a:endParaRPr sz="25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School Psychologist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Mr. Darren Kavanaugh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School Resource Officer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3000"/>
              <a:buFont typeface="Noto Sans Symbols"/>
              <a:buChar char="▪"/>
            </a:pPr>
            <a:r>
              <a:rPr lang="en-US" sz="2500" dirty="0">
                <a:latin typeface="Georgia"/>
                <a:ea typeface="Georgia"/>
                <a:cs typeface="Georgia"/>
                <a:sym typeface="Georgia"/>
              </a:rPr>
              <a:t>Mr. Jeremy Maloney</a:t>
            </a:r>
            <a:endParaRPr sz="2500" dirty="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endParaRPr sz="24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Green and white abstract design templat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On-screen Show (4:3)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</vt:lpstr>
      <vt:lpstr>Noto Sans Symbols</vt:lpstr>
      <vt:lpstr>Times New Roman</vt:lpstr>
      <vt:lpstr>Green and white abstract design template</vt:lpstr>
      <vt:lpstr>Welcome</vt:lpstr>
      <vt:lpstr>Overview</vt:lpstr>
      <vt:lpstr>West Seneca East High School</vt:lpstr>
      <vt:lpstr>School Involvement</vt:lpstr>
      <vt:lpstr>Graduation Requirements</vt:lpstr>
      <vt:lpstr>Types of Diplomas </vt:lpstr>
      <vt:lpstr>Types of Diplomas</vt:lpstr>
      <vt:lpstr>Support Services</vt:lpstr>
      <vt:lpstr>West Seneca East Student Services Department</vt:lpstr>
      <vt:lpstr>Program Planning</vt:lpstr>
      <vt:lpstr>Freshman Schedule</vt:lpstr>
      <vt:lpstr>Orientation </vt:lpstr>
      <vt:lpstr>Questions 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East Senior</dc:creator>
  <cp:lastModifiedBy>Klapper, Emily</cp:lastModifiedBy>
  <cp:revision>1</cp:revision>
  <dcterms:created xsi:type="dcterms:W3CDTF">2002-02-04T14:06:43Z</dcterms:created>
  <dcterms:modified xsi:type="dcterms:W3CDTF">2023-07-27T16:39:09Z</dcterms:modified>
</cp:coreProperties>
</file>